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tiff" ContentType="image/tiff"/>
  <Default Extension="mp4" ContentType="video/mp4"/>
  <Default Extension="rels" ContentType="application/vnd.openxmlformats-package.relationships+xml"/>
  <Default Extension="vml" ContentType="application/vnd.openxmlformats-officedocument.vmlDrawing"/>
  <Default Extension="mov" ContentType="video/quicktime"/>
  <Default Extension="gif" ContentType="image/gif"/>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58.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59.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60.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6" r:id="rId1"/>
  </p:sldMasterIdLst>
  <p:notesMasterIdLst>
    <p:notesMasterId r:id="rId83"/>
  </p:notesMasterIdLst>
  <p:handoutMasterIdLst>
    <p:handoutMasterId r:id="rId84"/>
  </p:handoutMasterIdLst>
  <p:sldIdLst>
    <p:sldId id="632" r:id="rId2"/>
    <p:sldId id="753" r:id="rId3"/>
    <p:sldId id="709" r:id="rId4"/>
    <p:sldId id="711" r:id="rId5"/>
    <p:sldId id="712" r:id="rId6"/>
    <p:sldId id="737" r:id="rId7"/>
    <p:sldId id="714" r:id="rId8"/>
    <p:sldId id="722" r:id="rId9"/>
    <p:sldId id="723" r:id="rId10"/>
    <p:sldId id="715" r:id="rId11"/>
    <p:sldId id="716" r:id="rId12"/>
    <p:sldId id="717" r:id="rId13"/>
    <p:sldId id="738" r:id="rId14"/>
    <p:sldId id="739" r:id="rId15"/>
    <p:sldId id="740" r:id="rId16"/>
    <p:sldId id="741" r:id="rId17"/>
    <p:sldId id="742" r:id="rId18"/>
    <p:sldId id="743" r:id="rId19"/>
    <p:sldId id="744" r:id="rId20"/>
    <p:sldId id="745" r:id="rId21"/>
    <p:sldId id="746" r:id="rId22"/>
    <p:sldId id="623" r:id="rId23"/>
    <p:sldId id="624" r:id="rId24"/>
    <p:sldId id="626" r:id="rId25"/>
    <p:sldId id="627" r:id="rId26"/>
    <p:sldId id="747" r:id="rId27"/>
    <p:sldId id="628" r:id="rId28"/>
    <p:sldId id="629" r:id="rId29"/>
    <p:sldId id="630" r:id="rId30"/>
    <p:sldId id="649" r:id="rId31"/>
    <p:sldId id="611" r:id="rId32"/>
    <p:sldId id="612" r:id="rId33"/>
    <p:sldId id="598" r:id="rId34"/>
    <p:sldId id="599" r:id="rId35"/>
    <p:sldId id="613" r:id="rId36"/>
    <p:sldId id="635" r:id="rId37"/>
    <p:sldId id="605" r:id="rId38"/>
    <p:sldId id="615" r:id="rId39"/>
    <p:sldId id="754" r:id="rId40"/>
    <p:sldId id="750" r:id="rId41"/>
    <p:sldId id="580" r:id="rId42"/>
    <p:sldId id="581" r:id="rId43"/>
    <p:sldId id="582" r:id="rId44"/>
    <p:sldId id="583" r:id="rId45"/>
    <p:sldId id="584" r:id="rId46"/>
    <p:sldId id="751" r:id="rId47"/>
    <p:sldId id="585" r:id="rId48"/>
    <p:sldId id="568" r:id="rId49"/>
    <p:sldId id="654" r:id="rId50"/>
    <p:sldId id="587" r:id="rId51"/>
    <p:sldId id="656" r:id="rId52"/>
    <p:sldId id="752" r:id="rId53"/>
    <p:sldId id="724" r:id="rId54"/>
    <p:sldId id="669" r:id="rId55"/>
    <p:sldId id="670" r:id="rId56"/>
    <p:sldId id="671" r:id="rId57"/>
    <p:sldId id="672" r:id="rId58"/>
    <p:sldId id="673" r:id="rId59"/>
    <p:sldId id="674" r:id="rId60"/>
    <p:sldId id="679" r:id="rId61"/>
    <p:sldId id="680" r:id="rId62"/>
    <p:sldId id="681" r:id="rId63"/>
    <p:sldId id="682" r:id="rId64"/>
    <p:sldId id="683" r:id="rId65"/>
    <p:sldId id="684" r:id="rId66"/>
    <p:sldId id="685" r:id="rId67"/>
    <p:sldId id="725" r:id="rId68"/>
    <p:sldId id="735" r:id="rId69"/>
    <p:sldId id="733" r:id="rId70"/>
    <p:sldId id="726" r:id="rId71"/>
    <p:sldId id="727" r:id="rId72"/>
    <p:sldId id="728" r:id="rId73"/>
    <p:sldId id="729" r:id="rId74"/>
    <p:sldId id="730" r:id="rId75"/>
    <p:sldId id="731" r:id="rId76"/>
    <p:sldId id="732" r:id="rId77"/>
    <p:sldId id="755" r:id="rId78"/>
    <p:sldId id="718" r:id="rId79"/>
    <p:sldId id="719" r:id="rId80"/>
    <p:sldId id="720" r:id="rId81"/>
    <p:sldId id="721" r:id="rId82"/>
  </p:sldIdLst>
  <p:sldSz cx="9144000" cy="6858000" type="screen4x3"/>
  <p:notesSz cx="6858000" cy="9144000"/>
  <p:defaultTextStyle>
    <a:defPPr>
      <a:defRPr lang="en-US"/>
    </a:defPPr>
    <a:lvl1pPr algn="l" rtl="0" eaLnBrk="0" fontAlgn="base" hangingPunct="0">
      <a:spcBef>
        <a:spcPct val="0"/>
      </a:spcBef>
      <a:spcAft>
        <a:spcPct val="0"/>
      </a:spcAft>
      <a:defRPr sz="3200" kern="120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32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32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32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3200" kern="1200">
        <a:solidFill>
          <a:schemeClr val="tx1"/>
        </a:solidFill>
        <a:latin typeface="Times New Roman" pitchFamily="18" charset="0"/>
        <a:ea typeface="+mn-ea"/>
        <a:cs typeface="Arial" pitchFamily="34" charset="0"/>
      </a:defRPr>
    </a:lvl5pPr>
    <a:lvl6pPr marL="2286000" algn="l" defTabSz="914400" rtl="0" eaLnBrk="1" latinLnBrk="0" hangingPunct="1">
      <a:defRPr sz="3200" kern="1200">
        <a:solidFill>
          <a:schemeClr val="tx1"/>
        </a:solidFill>
        <a:latin typeface="Times New Roman" pitchFamily="18" charset="0"/>
        <a:ea typeface="+mn-ea"/>
        <a:cs typeface="Arial" pitchFamily="34" charset="0"/>
      </a:defRPr>
    </a:lvl6pPr>
    <a:lvl7pPr marL="2743200" algn="l" defTabSz="914400" rtl="0" eaLnBrk="1" latinLnBrk="0" hangingPunct="1">
      <a:defRPr sz="3200" kern="1200">
        <a:solidFill>
          <a:schemeClr val="tx1"/>
        </a:solidFill>
        <a:latin typeface="Times New Roman" pitchFamily="18" charset="0"/>
        <a:ea typeface="+mn-ea"/>
        <a:cs typeface="Arial" pitchFamily="34" charset="0"/>
      </a:defRPr>
    </a:lvl7pPr>
    <a:lvl8pPr marL="3200400" algn="l" defTabSz="914400" rtl="0" eaLnBrk="1" latinLnBrk="0" hangingPunct="1">
      <a:defRPr sz="3200" kern="1200">
        <a:solidFill>
          <a:schemeClr val="tx1"/>
        </a:solidFill>
        <a:latin typeface="Times New Roman" pitchFamily="18" charset="0"/>
        <a:ea typeface="+mn-ea"/>
        <a:cs typeface="Arial" pitchFamily="34" charset="0"/>
      </a:defRPr>
    </a:lvl8pPr>
    <a:lvl9pPr marL="3657600" algn="l" defTabSz="914400" rtl="0" eaLnBrk="1" latinLnBrk="0" hangingPunct="1">
      <a:defRPr sz="3200" kern="1200">
        <a:solidFill>
          <a:schemeClr val="tx1"/>
        </a:solidFill>
        <a:latin typeface="Times New Roman" pitchFamily="18" charset="0"/>
        <a:ea typeface="+mn-ea"/>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C00FF"/>
    <a:srgbClr val="D2CD00"/>
    <a:srgbClr val="E7E200"/>
    <a:srgbClr val="CC00CC"/>
    <a:srgbClr val="008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94" autoAdjust="0"/>
    <p:restoredTop sz="84890" autoAdjust="0"/>
  </p:normalViewPr>
  <p:slideViewPr>
    <p:cSldViewPr>
      <p:cViewPr>
        <p:scale>
          <a:sx n="118" d="100"/>
          <a:sy n="118" d="100"/>
        </p:scale>
        <p:origin x="1696" y="97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5536"/>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1" Type="http://schemas.microsoft.com/office/2015/10/relationships/revisionInfo" Target="revisionInfo.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notesMaster" Target="notesMasters/notesMaster1.xml"/><Relationship Id="rId84" Type="http://schemas.openxmlformats.org/officeDocument/2006/relationships/handoutMaster" Target="handoutMasters/handoutMaster1.xml"/><Relationship Id="rId85" Type="http://schemas.openxmlformats.org/officeDocument/2006/relationships/presProps" Target="presProps.xml"/><Relationship Id="rId86" Type="http://schemas.openxmlformats.org/officeDocument/2006/relationships/viewProps" Target="viewProps.xml"/><Relationship Id="rId87" Type="http://schemas.openxmlformats.org/officeDocument/2006/relationships/theme" Target="theme/theme1.xml"/><Relationship Id="rId8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charset="0"/>
                <a:cs typeface="Arial" charset="0"/>
              </a:defRPr>
            </a:lvl1pPr>
          </a:lstStyle>
          <a:p>
            <a:pPr>
              <a:defRPr/>
            </a:pPr>
            <a:endParaRPr lang="en-US"/>
          </a:p>
        </p:txBody>
      </p:sp>
      <p:sp>
        <p:nvSpPr>
          <p:cNvPr id="9216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charset="0"/>
                <a:cs typeface="Arial" charset="0"/>
              </a:defRPr>
            </a:lvl1pPr>
          </a:lstStyle>
          <a:p>
            <a:pPr>
              <a:defRPr/>
            </a:pPr>
            <a:endParaRPr lang="en-US"/>
          </a:p>
        </p:txBody>
      </p:sp>
      <p:sp>
        <p:nvSpPr>
          <p:cNvPr id="9216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charset="0"/>
                <a:cs typeface="Arial" charset="0"/>
              </a:defRPr>
            </a:lvl1pPr>
          </a:lstStyle>
          <a:p>
            <a:pPr>
              <a:defRPr/>
            </a:pPr>
            <a:endParaRPr lang="en-US"/>
          </a:p>
        </p:txBody>
      </p:sp>
      <p:sp>
        <p:nvSpPr>
          <p:cNvPr id="9216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charset="0"/>
                <a:cs typeface="Arial" charset="0"/>
              </a:defRPr>
            </a:lvl1pPr>
          </a:lstStyle>
          <a:p>
            <a:pPr>
              <a:defRPr/>
            </a:pPr>
            <a:fld id="{39656C4E-A117-40AB-9966-AB826326E849}" type="slidenum">
              <a:rPr lang="en-US"/>
              <a:pPr>
                <a:defRPr/>
              </a:pPr>
              <a:t>‹#›</a:t>
            </a:fld>
            <a:endParaRPr lang="en-US"/>
          </a:p>
        </p:txBody>
      </p:sp>
    </p:spTree>
    <p:extLst>
      <p:ext uri="{BB962C8B-B14F-4D97-AF65-F5344CB8AC3E}">
        <p14:creationId xmlns:p14="http://schemas.microsoft.com/office/powerpoint/2010/main" val="1947154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charset="0"/>
                <a:cs typeface="Arial" charset="0"/>
              </a:defRPr>
            </a:lvl1pPr>
          </a:lstStyle>
          <a:p>
            <a:pPr>
              <a:defRPr/>
            </a:pPr>
            <a:endParaRPr lang="en-US"/>
          </a:p>
        </p:txBody>
      </p:sp>
      <p:sp>
        <p:nvSpPr>
          <p:cNvPr id="102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charset="0"/>
                <a:cs typeface="Arial" charset="0"/>
              </a:defRPr>
            </a:lvl1pPr>
          </a:lstStyle>
          <a:p>
            <a:pPr>
              <a:defRPr/>
            </a:pPr>
            <a:endParaRPr lang="en-US"/>
          </a:p>
        </p:txBody>
      </p:sp>
      <p:sp>
        <p:nvSpPr>
          <p:cNvPr id="337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3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charset="0"/>
                <a:cs typeface="Arial" charset="0"/>
              </a:defRPr>
            </a:lvl1pPr>
          </a:lstStyle>
          <a:p>
            <a:pPr>
              <a:defRPr/>
            </a:pPr>
            <a:endParaRPr lang="en-US"/>
          </a:p>
        </p:txBody>
      </p:sp>
      <p:sp>
        <p:nvSpPr>
          <p:cNvPr id="103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charset="0"/>
                <a:cs typeface="Arial" charset="0"/>
              </a:defRPr>
            </a:lvl1pPr>
          </a:lstStyle>
          <a:p>
            <a:pPr>
              <a:defRPr/>
            </a:pPr>
            <a:fld id="{3D1CE241-FAD1-44FD-B61D-4517F792C2CD}" type="slidenum">
              <a:rPr lang="en-US"/>
              <a:pPr>
                <a:defRPr/>
              </a:pPr>
              <a:t>‹#›</a:t>
            </a:fld>
            <a:endParaRPr lang="en-US"/>
          </a:p>
        </p:txBody>
      </p:sp>
    </p:spTree>
    <p:extLst>
      <p:ext uri="{BB962C8B-B14F-4D97-AF65-F5344CB8AC3E}">
        <p14:creationId xmlns:p14="http://schemas.microsoft.com/office/powerpoint/2010/main" val="298125856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mn-ea"/>
        <a:cs typeface="+mn-cs"/>
      </a:defRPr>
    </a:lvl1pPr>
    <a:lvl2pPr marL="457200" algn="l" rtl="0" eaLnBrk="0" fontAlgn="base" hangingPunct="0">
      <a:spcBef>
        <a:spcPct val="30000"/>
      </a:spcBef>
      <a:spcAft>
        <a:spcPct val="0"/>
      </a:spcAft>
      <a:defRPr sz="1200" kern="1200">
        <a:solidFill>
          <a:schemeClr val="tx1"/>
        </a:solidFill>
        <a:latin typeface="Times" charset="0"/>
        <a:ea typeface="+mn-ea"/>
        <a:cs typeface="+mn-cs"/>
      </a:defRPr>
    </a:lvl2pPr>
    <a:lvl3pPr marL="914400" algn="l" rtl="0" eaLnBrk="0" fontAlgn="base" hangingPunct="0">
      <a:spcBef>
        <a:spcPct val="30000"/>
      </a:spcBef>
      <a:spcAft>
        <a:spcPct val="0"/>
      </a:spcAft>
      <a:defRPr sz="1200" kern="1200">
        <a:solidFill>
          <a:schemeClr val="tx1"/>
        </a:solidFill>
        <a:latin typeface="Times" charset="0"/>
        <a:ea typeface="+mn-ea"/>
        <a:cs typeface="+mn-cs"/>
      </a:defRPr>
    </a:lvl3pPr>
    <a:lvl4pPr marL="1371600" algn="l" rtl="0" eaLnBrk="0" fontAlgn="base" hangingPunct="0">
      <a:spcBef>
        <a:spcPct val="30000"/>
      </a:spcBef>
      <a:spcAft>
        <a:spcPct val="0"/>
      </a:spcAft>
      <a:defRPr sz="1200" kern="1200">
        <a:solidFill>
          <a:schemeClr val="tx1"/>
        </a:solidFill>
        <a:latin typeface="Times" charset="0"/>
        <a:ea typeface="+mn-ea"/>
        <a:cs typeface="+mn-cs"/>
      </a:defRPr>
    </a:lvl4pPr>
    <a:lvl5pPr marL="1828800" algn="l" rtl="0" eaLnBrk="0" fontAlgn="base" hangingPunct="0">
      <a:spcBef>
        <a:spcPct val="30000"/>
      </a:spcBef>
      <a:spcAft>
        <a:spcPct val="0"/>
      </a:spcAft>
      <a:defRPr sz="1200" kern="1200">
        <a:solidFill>
          <a:schemeClr val="tx1"/>
        </a:solidFill>
        <a:latin typeface="Times"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0F1D93EA-D8CB-4882-A7F4-4B35580F6812}" type="slidenum">
              <a:rPr lang="en-US"/>
              <a:pPr/>
              <a:t>1</a:t>
            </a:fld>
            <a:endParaRPr lang="en-US"/>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698684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youtu.be</a:t>
            </a:r>
            <a:r>
              <a:rPr lang="en-US" dirty="0" smtClean="0"/>
              <a:t>/</a:t>
            </a:r>
            <a:r>
              <a:rPr lang="en-US" dirty="0" err="1" smtClean="0"/>
              <a:t>x-VTfcmrLEQ?t</a:t>
            </a:r>
            <a:r>
              <a:rPr lang="en-US" smtClean="0"/>
              <a:t>=7s</a:t>
            </a:r>
            <a:endParaRPr lang="en-US"/>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11</a:t>
            </a:fld>
            <a:endParaRPr lang="en-US"/>
          </a:p>
        </p:txBody>
      </p:sp>
    </p:spTree>
    <p:extLst>
      <p:ext uri="{BB962C8B-B14F-4D97-AF65-F5344CB8AC3E}">
        <p14:creationId xmlns:p14="http://schemas.microsoft.com/office/powerpoint/2010/main" val="1182731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12</a:t>
            </a:fld>
            <a:endParaRPr lang="en-US"/>
          </a:p>
        </p:txBody>
      </p:sp>
    </p:spTree>
    <p:extLst>
      <p:ext uri="{BB962C8B-B14F-4D97-AF65-F5344CB8AC3E}">
        <p14:creationId xmlns:p14="http://schemas.microsoft.com/office/powerpoint/2010/main" val="3189375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smtClean="0">
                <a:solidFill>
                  <a:schemeClr val="tx1"/>
                </a:solidFill>
                <a:effectLst/>
                <a:latin typeface="Times" charset="0"/>
                <a:ea typeface="+mn-ea"/>
                <a:cs typeface="+mn-cs"/>
              </a:rPr>
              <a:t>Input:</a:t>
            </a:r>
            <a:r>
              <a:rPr lang="en-US" sz="1200" b="0" i="0" u="none" strike="noStrike" kern="1200" dirty="0" smtClean="0">
                <a:solidFill>
                  <a:schemeClr val="tx1"/>
                </a:solidFill>
                <a:effectLst/>
                <a:latin typeface="Times" charset="0"/>
                <a:ea typeface="+mn-ea"/>
                <a:cs typeface="+mn-cs"/>
              </a:rPr>
              <a:t> Graph search algorithms, including A*, take a “graph” as input. A graph is a set of </a:t>
            </a:r>
            <a:r>
              <a:rPr lang="en-US" sz="1200" b="0" i="1" u="none" strike="noStrike" kern="1200" dirty="0" smtClean="0">
                <a:solidFill>
                  <a:schemeClr val="tx1"/>
                </a:solidFill>
                <a:effectLst/>
                <a:latin typeface="Times" charset="0"/>
                <a:ea typeface="+mn-ea"/>
                <a:cs typeface="+mn-cs"/>
              </a:rPr>
              <a:t>locations</a:t>
            </a:r>
            <a:r>
              <a:rPr lang="en-US" sz="1200" b="0" i="0" u="none" strike="noStrike" kern="1200" dirty="0" smtClean="0">
                <a:solidFill>
                  <a:schemeClr val="tx1"/>
                </a:solidFill>
                <a:effectLst/>
                <a:latin typeface="Times" charset="0"/>
                <a:ea typeface="+mn-ea"/>
                <a:cs typeface="+mn-cs"/>
              </a:rPr>
              <a:t> (“nodes”) and the </a:t>
            </a:r>
            <a:r>
              <a:rPr lang="en-US" sz="1200" b="0" i="1" u="none" strike="noStrike" kern="1200" dirty="0" smtClean="0">
                <a:solidFill>
                  <a:schemeClr val="tx1"/>
                </a:solidFill>
                <a:effectLst/>
                <a:latin typeface="Times" charset="0"/>
                <a:ea typeface="+mn-ea"/>
                <a:cs typeface="+mn-cs"/>
              </a:rPr>
              <a:t>connections</a:t>
            </a:r>
            <a:r>
              <a:rPr lang="en-US" sz="1200" b="0" i="0" u="none" strike="noStrike" kern="1200" dirty="0" smtClean="0">
                <a:solidFill>
                  <a:schemeClr val="tx1"/>
                </a:solidFill>
                <a:effectLst/>
                <a:latin typeface="Times" charset="0"/>
                <a:ea typeface="+mn-ea"/>
                <a:cs typeface="+mn-cs"/>
              </a:rPr>
              <a:t> (“edges”) between them. </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14</a:t>
            </a:fld>
            <a:endParaRPr lang="en-US"/>
          </a:p>
        </p:txBody>
      </p:sp>
    </p:spTree>
    <p:extLst>
      <p:ext uri="{BB962C8B-B14F-4D97-AF65-F5344CB8AC3E}">
        <p14:creationId xmlns:p14="http://schemas.microsoft.com/office/powerpoint/2010/main" val="7071825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Output is a path: </a:t>
            </a:r>
            <a:r>
              <a:rPr lang="en-US" sz="1200" b="0" i="0" u="none" strike="noStrike" kern="1200" dirty="0" smtClean="0">
                <a:solidFill>
                  <a:schemeClr val="tx1"/>
                </a:solidFill>
                <a:effectLst/>
                <a:latin typeface="Times" charset="0"/>
                <a:ea typeface="+mn-ea"/>
                <a:cs typeface="+mn-cs"/>
              </a:rPr>
              <a:t> The path found by the algorithm.  A sequence of actions.</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15</a:t>
            </a:fld>
            <a:endParaRPr lang="en-US"/>
          </a:p>
        </p:txBody>
      </p:sp>
    </p:spTree>
    <p:extLst>
      <p:ext uri="{BB962C8B-B14F-4D97-AF65-F5344CB8AC3E}">
        <p14:creationId xmlns:p14="http://schemas.microsoft.com/office/powerpoint/2010/main" val="175809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16</a:t>
            </a:fld>
            <a:endParaRPr lang="en-US"/>
          </a:p>
        </p:txBody>
      </p:sp>
    </p:spTree>
    <p:extLst>
      <p:ext uri="{BB962C8B-B14F-4D97-AF65-F5344CB8AC3E}">
        <p14:creationId xmlns:p14="http://schemas.microsoft.com/office/powerpoint/2010/main" val="1001861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Times" charset="0"/>
                <a:ea typeface="+mn-ea"/>
                <a:cs typeface="+mn-cs"/>
              </a:rPr>
              <a:t>Here though we want to use it for finding paths, so let’s modify the loop to keep track of </a:t>
            </a:r>
            <a:r>
              <a:rPr lang="en-US" sz="1200" b="0" i="1" u="none" strike="noStrike" kern="1200" dirty="0" smtClean="0">
                <a:solidFill>
                  <a:schemeClr val="tx1"/>
                </a:solidFill>
                <a:effectLst/>
                <a:latin typeface="Times" charset="0"/>
                <a:ea typeface="+mn-ea"/>
                <a:cs typeface="+mn-cs"/>
              </a:rPr>
              <a:t>where we came from</a:t>
            </a:r>
            <a:r>
              <a:rPr lang="en-US" sz="1200" b="0" i="0" u="none" strike="noStrike" kern="1200" dirty="0" smtClean="0">
                <a:solidFill>
                  <a:schemeClr val="tx1"/>
                </a:solidFill>
                <a:effectLst/>
                <a:latin typeface="Times" charset="0"/>
                <a:ea typeface="+mn-ea"/>
                <a:cs typeface="+mn-cs"/>
              </a:rPr>
              <a:t> for every location that’s visited, and rename the </a:t>
            </a:r>
            <a:r>
              <a:rPr lang="en-US" dirty="0" smtClean="0"/>
              <a:t>visited</a:t>
            </a:r>
            <a:r>
              <a:rPr lang="en-US" sz="1200" b="0" i="0" u="none" strike="noStrike" kern="1200" dirty="0" smtClean="0">
                <a:solidFill>
                  <a:schemeClr val="tx1"/>
                </a:solidFill>
                <a:effectLst/>
                <a:latin typeface="Times" charset="0"/>
                <a:ea typeface="+mn-ea"/>
                <a:cs typeface="+mn-cs"/>
              </a:rPr>
              <a:t> set to a </a:t>
            </a:r>
            <a:r>
              <a:rPr lang="en-US" dirty="0" err="1" smtClean="0"/>
              <a:t>came_from</a:t>
            </a:r>
            <a:r>
              <a:rPr lang="en-US" sz="1200" b="0" i="0" u="none" strike="noStrike" kern="1200" dirty="0" smtClean="0">
                <a:solidFill>
                  <a:schemeClr val="tx1"/>
                </a:solidFill>
                <a:effectLst/>
                <a:latin typeface="Times" charset="0"/>
                <a:ea typeface="+mn-ea"/>
                <a:cs typeface="+mn-cs"/>
              </a:rPr>
              <a:t> table (the keys of the table are the visited set).</a:t>
            </a:r>
          </a:p>
          <a:p>
            <a:endParaRPr lang="en-US" sz="1200" b="0" i="0" u="none" strike="noStrike" kern="1200" dirty="0" smtClean="0">
              <a:solidFill>
                <a:schemeClr val="tx1"/>
              </a:solidFill>
              <a:effectLst/>
              <a:latin typeface="Times" charset="0"/>
              <a:ea typeface="+mn-ea"/>
              <a:cs typeface="+mn-cs"/>
            </a:endParaRPr>
          </a:p>
          <a:p>
            <a:r>
              <a:rPr lang="en-US" sz="1200" b="0" i="0" u="none" strike="noStrike" kern="1200" dirty="0" smtClean="0">
                <a:solidFill>
                  <a:schemeClr val="tx1"/>
                </a:solidFill>
                <a:effectLst/>
                <a:latin typeface="Times" charset="0"/>
                <a:ea typeface="+mn-ea"/>
                <a:cs typeface="+mn-cs"/>
              </a:rPr>
              <a:t>Now </a:t>
            </a:r>
            <a:r>
              <a:rPr lang="en-US" dirty="0" err="1" smtClean="0"/>
              <a:t>came_from</a:t>
            </a:r>
            <a:r>
              <a:rPr lang="en-US" sz="1200" b="0" i="0" u="none" strike="noStrike" kern="1200" dirty="0" smtClean="0">
                <a:solidFill>
                  <a:schemeClr val="tx1"/>
                </a:solidFill>
                <a:effectLst/>
                <a:latin typeface="Times" charset="0"/>
                <a:ea typeface="+mn-ea"/>
                <a:cs typeface="+mn-cs"/>
              </a:rPr>
              <a:t> for each location points to the place where we came from. These are like “breadcrumbs”. They’re enough to reconstruct the entire path</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20</a:t>
            </a:fld>
            <a:endParaRPr lang="en-US"/>
          </a:p>
        </p:txBody>
      </p:sp>
    </p:spTree>
    <p:extLst>
      <p:ext uri="{BB962C8B-B14F-4D97-AF65-F5344CB8AC3E}">
        <p14:creationId xmlns:p14="http://schemas.microsoft.com/office/powerpoint/2010/main" val="310545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21</a:t>
            </a:fld>
            <a:endParaRPr lang="en-US"/>
          </a:p>
        </p:txBody>
      </p:sp>
    </p:spTree>
    <p:extLst>
      <p:ext uri="{BB962C8B-B14F-4D97-AF65-F5344CB8AC3E}">
        <p14:creationId xmlns:p14="http://schemas.microsoft.com/office/powerpoint/2010/main" val="2015467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txBox="1">
            <a:spLocks noGrp="1" noChangeArrowheads="1"/>
          </p:cNvSpPr>
          <p:nvPr/>
        </p:nvSpPr>
        <p:spPr bwMode="auto">
          <a:xfrm>
            <a:off x="4141788" y="9142413"/>
            <a:ext cx="318770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06" tIns="47503" rIns="95006" bIns="47503" anchor="b"/>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pPr algn="r" eaLnBrk="1" hangingPunct="1"/>
            <a:fld id="{91DAEE4E-055A-456A-AD54-8EF5F7A91F72}" type="slidenum">
              <a:rPr lang="en-US" altLang="en-US" sz="1200">
                <a:latin typeface="Times" pitchFamily="18" charset="0"/>
              </a:rPr>
              <a:pPr algn="r" eaLnBrk="1" hangingPunct="1"/>
              <a:t>22</a:t>
            </a:fld>
            <a:endParaRPr lang="en-US" altLang="en-US" sz="1200">
              <a:latin typeface="Times" pitchFamily="18" charset="0"/>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Dijkstra’s algorithm just UCS without goal.</a:t>
            </a:r>
            <a:endParaRPr lang="en-US" sz="1200" i="1" dirty="0" smtClean="0"/>
          </a:p>
          <a:p>
            <a:pPr eaLnBrk="1" hangingPunct="1"/>
            <a:endParaRPr lang="en-US" dirty="0" smtClean="0"/>
          </a:p>
          <a:p>
            <a:pPr eaLnBrk="1" hangingPunct="1"/>
            <a:endParaRPr lang="en-US" dirty="0"/>
          </a:p>
        </p:txBody>
      </p:sp>
    </p:spTree>
    <p:extLst>
      <p:ext uri="{BB962C8B-B14F-4D97-AF65-F5344CB8AC3E}">
        <p14:creationId xmlns:p14="http://schemas.microsoft.com/office/powerpoint/2010/main" val="7217372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254125" y="719138"/>
            <a:ext cx="4794250" cy="3595687"/>
          </a:xfrm>
          <a:ln/>
        </p:spPr>
      </p:sp>
      <p:sp>
        <p:nvSpPr>
          <p:cNvPr id="154627" name="Rectangle 3"/>
          <p:cNvSpPr>
            <a:spLocks noGrp="1" noChangeArrowheads="1"/>
          </p:cNvSpPr>
          <p:nvPr>
            <p:ph type="body" idx="1"/>
          </p:nvPr>
        </p:nvSpPr>
        <p:spPr>
          <a:xfrm>
            <a:off x="973138" y="4554538"/>
            <a:ext cx="5356225"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Dijkstra’s algorithm just UCS without goal.</a:t>
            </a:r>
            <a:endParaRPr lang="en-US" sz="1200" i="1" dirty="0" smtClean="0"/>
          </a:p>
          <a:p>
            <a:pPr eaLnBrk="1" hangingPunct="1"/>
            <a:endParaRPr lang="en-US" dirty="0" smtClean="0"/>
          </a:p>
          <a:p>
            <a:endParaRPr lang="en-US" dirty="0"/>
          </a:p>
        </p:txBody>
      </p:sp>
    </p:spTree>
    <p:extLst>
      <p:ext uri="{BB962C8B-B14F-4D97-AF65-F5344CB8AC3E}">
        <p14:creationId xmlns:p14="http://schemas.microsoft.com/office/powerpoint/2010/main" val="20372176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Rot="1" noChangeAspect="1" noChangeArrowheads="1" noTextEdit="1"/>
          </p:cNvSpPr>
          <p:nvPr>
            <p:ph type="sldImg"/>
          </p:nvPr>
        </p:nvSpPr>
        <p:spPr>
          <a:xfrm>
            <a:off x="1254125" y="719138"/>
            <a:ext cx="4794250" cy="3595687"/>
          </a:xfrm>
          <a:ln/>
        </p:spPr>
      </p:sp>
      <p:sp>
        <p:nvSpPr>
          <p:cNvPr id="155651" name="Rectangle 3"/>
          <p:cNvSpPr>
            <a:spLocks noGrp="1" noChangeArrowheads="1"/>
          </p:cNvSpPr>
          <p:nvPr>
            <p:ph type="body" idx="1"/>
          </p:nvPr>
        </p:nvSpPr>
        <p:spPr>
          <a:xfrm>
            <a:off x="973138" y="4554538"/>
            <a:ext cx="5356225"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632812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0F1D93EA-D8CB-4882-A7F4-4B35580F6812}" type="slidenum">
              <a:rPr lang="en-US"/>
              <a:pPr/>
              <a:t>2</a:t>
            </a:fld>
            <a:endParaRPr lang="en-US"/>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325273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xfrm>
            <a:off x="1254125" y="719138"/>
            <a:ext cx="4794250" cy="3595687"/>
          </a:xfrm>
          <a:ln/>
        </p:spPr>
      </p:sp>
      <p:sp>
        <p:nvSpPr>
          <p:cNvPr id="156675" name="Rectangle 3"/>
          <p:cNvSpPr>
            <a:spLocks noGrp="1" noChangeArrowheads="1"/>
          </p:cNvSpPr>
          <p:nvPr>
            <p:ph type="body" idx="1"/>
          </p:nvPr>
        </p:nvSpPr>
        <p:spPr>
          <a:xfrm>
            <a:off x="973138" y="4554538"/>
            <a:ext cx="5356225"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2714823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xfrm>
            <a:off x="1254125" y="719138"/>
            <a:ext cx="4794250" cy="3595687"/>
          </a:xfrm>
          <a:ln/>
        </p:spPr>
      </p:sp>
      <p:sp>
        <p:nvSpPr>
          <p:cNvPr id="156675" name="Rectangle 3"/>
          <p:cNvSpPr>
            <a:spLocks noGrp="1" noChangeArrowheads="1"/>
          </p:cNvSpPr>
          <p:nvPr>
            <p:ph type="body" idx="1"/>
          </p:nvPr>
        </p:nvSpPr>
        <p:spPr>
          <a:xfrm>
            <a:off x="973138" y="4554538"/>
            <a:ext cx="5356225"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Shapes from https://</a:t>
            </a:r>
            <a:r>
              <a:rPr lang="en-US" dirty="0" err="1" smtClean="0"/>
              <a:t>www.redblobgames.com</a:t>
            </a:r>
            <a:r>
              <a:rPr lang="en-US" dirty="0" smtClean="0"/>
              <a:t>/pathfinding/a-star/</a:t>
            </a:r>
            <a:r>
              <a:rPr lang="en-US" dirty="0" err="1" smtClean="0"/>
              <a:t>introduction.html</a:t>
            </a:r>
            <a:endParaRPr lang="en-US" dirty="0"/>
          </a:p>
        </p:txBody>
      </p:sp>
    </p:spTree>
    <p:extLst>
      <p:ext uri="{BB962C8B-B14F-4D97-AF65-F5344CB8AC3E}">
        <p14:creationId xmlns:p14="http://schemas.microsoft.com/office/powerpoint/2010/main" val="15001033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 indent="0">
              <a:buNone/>
            </a:pPr>
            <a:r>
              <a:rPr lang="en-US" sz="2600" dirty="0" smtClean="0"/>
              <a:t>NOTE: Dijkstra’s algorithm just UCS without goal</a:t>
            </a:r>
            <a:endParaRPr lang="en-US" sz="2600" i="1" dirty="0" smtClean="0"/>
          </a:p>
          <a:p>
            <a:pPr marL="457200" lvl="1" indent="0">
              <a:buNone/>
            </a:pPr>
            <a:endParaRPr lang="en-US" sz="2400" dirty="0" smtClean="0"/>
          </a:p>
          <a:p>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27</a:t>
            </a:fld>
            <a:endParaRPr lang="en-US"/>
          </a:p>
        </p:txBody>
      </p:sp>
    </p:spTree>
    <p:extLst>
      <p:ext uri="{BB962C8B-B14F-4D97-AF65-F5344CB8AC3E}">
        <p14:creationId xmlns:p14="http://schemas.microsoft.com/office/powerpoint/2010/main" val="7505775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xfrm>
            <a:off x="1254125" y="719138"/>
            <a:ext cx="4794250" cy="3595687"/>
          </a:xfrm>
          <a:ln/>
        </p:spPr>
      </p:sp>
      <p:sp>
        <p:nvSpPr>
          <p:cNvPr id="157699" name="Rectangle 3"/>
          <p:cNvSpPr>
            <a:spLocks noGrp="1" noChangeArrowheads="1"/>
          </p:cNvSpPr>
          <p:nvPr>
            <p:ph type="body" idx="1"/>
          </p:nvPr>
        </p:nvSpPr>
        <p:spPr>
          <a:xfrm>
            <a:off x="973138" y="4554538"/>
            <a:ext cx="5356225"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7393165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37DB02E-1E65-484C-B56D-C53AB3F954AD}" type="slidenum">
              <a:rPr lang="en-US" sz="1200" smtClean="0">
                <a:latin typeface="Arial" charset="0"/>
              </a:rPr>
              <a:pPr/>
              <a:t>30</a:t>
            </a:fld>
            <a:endParaRPr lang="en-US" sz="1200" dirty="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27577585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12E8DA1D-7A8E-443F-8872-40F082159FD7}" type="slidenum">
              <a:rPr lang="en-US"/>
              <a:pPr/>
              <a:t>31</a:t>
            </a:fld>
            <a:endParaRPr lang="en-US"/>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7880714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12E8DA1D-7A8E-443F-8872-40F082159FD7}" type="slidenum">
              <a:rPr lang="en-US"/>
              <a:pPr/>
              <a:t>32</a:t>
            </a:fld>
            <a:endParaRPr lang="en-US"/>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6612988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0BBE27AA-F83C-4D57-BC0C-5B86951E0CFF}" type="slidenum">
              <a:rPr lang="en-US"/>
              <a:pPr/>
              <a:t>33</a:t>
            </a:fld>
            <a:endParaRPr lang="en-US"/>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3090198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A3D0C086-A23D-4752-8A25-5ED31E5D20A1}" type="slidenum">
              <a:rPr lang="en-US"/>
              <a:pPr/>
              <a:t>34</a:t>
            </a:fld>
            <a:endParaRPr lang="en-US"/>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8799798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35</a:t>
            </a:fld>
            <a:endParaRPr lang="en-US"/>
          </a:p>
        </p:txBody>
      </p:sp>
    </p:spTree>
    <p:extLst>
      <p:ext uri="{BB962C8B-B14F-4D97-AF65-F5344CB8AC3E}">
        <p14:creationId xmlns:p14="http://schemas.microsoft.com/office/powerpoint/2010/main" val="1509590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F3904910-E0F0-4B9E-A03C-D328F79944D6}" type="slidenum">
              <a:rPr lang="en-US" altLang="en-US" sz="1300">
                <a:latin typeface="Times" pitchFamily="18" charset="0"/>
              </a:rPr>
              <a:pPr/>
              <a:t>4</a:t>
            </a:fld>
            <a:endParaRPr lang="en-US" altLang="en-US" sz="1300">
              <a:latin typeface="Times"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INITIAL STATE </a:t>
            </a:r>
          </a:p>
          <a:p>
            <a:pPr eaLnBrk="1" hangingPunct="1"/>
            <a:r>
              <a:rPr lang="en-US" dirty="0" smtClean="0"/>
              <a:t>2) The initial state that the agent starts in. For example, the initial state for our agent in  Romania might be described as In(Arad).</a:t>
            </a:r>
          </a:p>
          <a:p>
            <a:pPr eaLnBrk="1" hangingPunct="1"/>
            <a:endParaRPr lang="en-US" dirty="0" smtClean="0"/>
          </a:p>
          <a:p>
            <a:pPr eaLnBrk="1" hangingPunct="1"/>
            <a:r>
              <a:rPr lang="en-US" dirty="0" smtClean="0"/>
              <a:t>ACTIONS</a:t>
            </a:r>
          </a:p>
          <a:p>
            <a:pPr eaLnBrk="1" hangingPunct="1"/>
            <a:r>
              <a:rPr lang="en-US" dirty="0" smtClean="0"/>
              <a:t>3) A description of the possible actions available to the agent. Given a particular state s,  ACTIONS(s) returns the set of actions that can be executed in s. We say that each of  APPLICABLE these actions is applicable in s. For example, from the state In(Arad), the applicable  actions are {Go(Sibiu), Go(Timisoara), Go(</a:t>
            </a:r>
            <a:r>
              <a:rPr lang="en-US" dirty="0" err="1" smtClean="0"/>
              <a:t>Zerind</a:t>
            </a:r>
            <a:r>
              <a:rPr lang="en-US" dirty="0" smtClean="0"/>
              <a:t>)}.  </a:t>
            </a:r>
          </a:p>
          <a:p>
            <a:pPr eaLnBrk="1" hangingPunct="1"/>
            <a:endParaRPr lang="en-US" dirty="0" smtClean="0"/>
          </a:p>
          <a:p>
            <a:pPr eaLnBrk="1" hangingPunct="1"/>
            <a:r>
              <a:rPr lang="en-US" dirty="0" smtClean="0"/>
              <a:t>TRANSITION MODEL </a:t>
            </a:r>
          </a:p>
          <a:p>
            <a:pPr eaLnBrk="1" hangingPunct="1"/>
            <a:r>
              <a:rPr lang="en-US" dirty="0" smtClean="0"/>
              <a:t>4) A description of what each action does; the formal name for this is the transition  model, specified by a function RESULT(s, a) that returns the state that results from  SUCCESSOR doing action a in state s. We also use the term successor to refer to any state reachable  from a given state by a single action.2 For example, we have  RESULT(In(Arad),Go(</a:t>
            </a:r>
            <a:r>
              <a:rPr lang="en-US" dirty="0" err="1" smtClean="0"/>
              <a:t>Zerind</a:t>
            </a:r>
            <a:r>
              <a:rPr lang="en-US" dirty="0" smtClean="0"/>
              <a:t>)) = In(</a:t>
            </a:r>
            <a:r>
              <a:rPr lang="en-US" dirty="0" err="1" smtClean="0"/>
              <a:t>Zerind</a:t>
            </a:r>
            <a:r>
              <a:rPr lang="en-US" dirty="0" smtClean="0"/>
              <a:t>).  </a:t>
            </a:r>
          </a:p>
          <a:p>
            <a:pPr eaLnBrk="1" hangingPunct="1"/>
            <a:endParaRPr lang="en-US" dirty="0" smtClean="0"/>
          </a:p>
          <a:p>
            <a:pPr eaLnBrk="1" hangingPunct="1"/>
            <a:r>
              <a:rPr lang="en-US" dirty="0" smtClean="0"/>
              <a:t>1) STATE SPACE </a:t>
            </a:r>
          </a:p>
          <a:p>
            <a:pPr eaLnBrk="1" hangingPunct="1"/>
            <a:r>
              <a:rPr lang="en-US" dirty="0" smtClean="0"/>
              <a:t>Together, the initial state, actions, and transition model implicitly define the state space  of the problem—the set of all states reachable from the initial state by any sequence  GRAPH of actions. The state space forms a directed network or graph in which the nodes  are states and the links between nodes are actions. (The map of Romania shown in  Figure 3.2 can be interpreted as a state-space graph if we view each road as standing  for two driving actions, one in each direction.)</a:t>
            </a:r>
          </a:p>
          <a:p>
            <a:pPr eaLnBrk="1" hangingPunct="1"/>
            <a:endParaRPr lang="en-US" dirty="0" smtClean="0"/>
          </a:p>
          <a:p>
            <a:pPr eaLnBrk="1" hangingPunct="1"/>
            <a:r>
              <a:rPr lang="en-US" dirty="0" smtClean="0"/>
              <a:t>5) PATH A path in the state space is a sequence  of states connected by a sequence of actions.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PATH COST A path cost function that assigns a numeric cost to each path. The problem-solving  agent chooses a cost function that reflects its own performance measure. For the agent  trying to get to Bucharest, time is of the essence, so the cost of a path might be its length  in kilometers. In this chapter, we assume that the cost of a path can be described as the  sum of the costs of the individual actions along the path.  STEP COST The step cost of taking action  a in state s to reach state s is denoted by c(s, a, s). The step costs for Romania are  shown in Figure 3.2 as route distances. We assume that step costs are nonnegative.</a:t>
            </a:r>
          </a:p>
          <a:p>
            <a:pPr eaLnBrk="1" hangingPunct="1"/>
            <a:endParaRPr lang="en-US" dirty="0" smtClean="0"/>
          </a:p>
          <a:p>
            <a:pPr eaLnBrk="1" hangingPunct="1"/>
            <a:r>
              <a:rPr lang="en-US" dirty="0" smtClean="0"/>
              <a:t>6) GOAL TEST • The goal test, which determines whether a given state is a goal state. Sometimes there  is an explicit set of possible goal states, and the test simply checks whether the given  state is one of them. The agent’s goal in Romania is the singleton set {In(Bucharest)}. </a:t>
            </a:r>
            <a:r>
              <a:rPr lang="en-US" baseline="0" dirty="0" smtClean="0"/>
              <a:t> </a:t>
            </a:r>
            <a:r>
              <a:rPr lang="en-US" dirty="0" smtClean="0"/>
              <a:t>Sometimes the goal is specified by an abstract property rather than an explicitly enumerated set of states. For example, in chess, the goal is to reach a state called “checkmate,”  where the opponent’s king is under attack and can’t escape.  </a:t>
            </a:r>
          </a:p>
          <a:p>
            <a:pPr eaLnBrk="1" hangingPunct="1"/>
            <a:endParaRPr lang="en-US" dirty="0"/>
          </a:p>
        </p:txBody>
      </p:sp>
    </p:spTree>
    <p:extLst>
      <p:ext uri="{BB962C8B-B14F-4D97-AF65-F5344CB8AC3E}">
        <p14:creationId xmlns:p14="http://schemas.microsoft.com/office/powerpoint/2010/main" val="3380904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37DB02E-1E65-484C-B56D-C53AB3F954AD}" type="slidenum">
              <a:rPr lang="en-US" sz="1200" smtClean="0">
                <a:latin typeface="Arial" charset="0"/>
              </a:rPr>
              <a:pPr/>
              <a:t>36</a:t>
            </a:fld>
            <a:endParaRPr lang="en-US" sz="1200" dirty="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15499427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6FDD9DE4-3C07-43AC-A03C-013ABE84BCD9}" type="slidenum">
              <a:rPr lang="en-US"/>
              <a:pPr/>
              <a:t>37</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6105428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6FDD9DE4-3C07-43AC-A03C-013ABE84BCD9}" type="slidenum">
              <a:rPr lang="en-US"/>
              <a:pPr/>
              <a:t>38</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6643603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6FDD9DE4-3C07-43AC-A03C-013ABE84BCD9}" type="slidenum">
              <a:rPr lang="en-US"/>
              <a:pPr/>
              <a:t>39</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0224619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FDEAB2B3-43CF-411A-8D9D-0F9C6CCDB396}" type="slidenum">
              <a:rPr lang="en-US"/>
              <a:pPr/>
              <a:t>41</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n-US" dirty="0" err="1" smtClean="0"/>
              <a:t>Ccb</a:t>
            </a:r>
            <a:r>
              <a:rPr lang="en-US" dirty="0" smtClean="0"/>
              <a:t> </a:t>
            </a:r>
            <a:r>
              <a:rPr lang="mr-IN" dirty="0" smtClean="0"/>
              <a:t>–</a:t>
            </a:r>
            <a:r>
              <a:rPr lang="en-US" dirty="0" smtClean="0"/>
              <a:t> show slide 17 on the second screen.</a:t>
            </a:r>
            <a:endParaRPr lang="en-US" dirty="0"/>
          </a:p>
        </p:txBody>
      </p:sp>
    </p:spTree>
    <p:extLst>
      <p:ext uri="{BB962C8B-B14F-4D97-AF65-F5344CB8AC3E}">
        <p14:creationId xmlns:p14="http://schemas.microsoft.com/office/powerpoint/2010/main" val="7240514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F335CAF6-E0C0-4CBB-A943-D425C6560C90}" type="slidenum">
              <a:rPr lang="en-US"/>
              <a:pPr/>
              <a:t>42</a:t>
            </a:fld>
            <a:endParaRPr lang="en-US"/>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6620220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39C76BD0-ADDB-4B63-AE56-D4ECA3DEEA6F}" type="slidenum">
              <a:rPr lang="en-US"/>
              <a:pPr/>
              <a:t>43</a:t>
            </a:fld>
            <a:endParaRPr lang="en-US"/>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8934867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AFAB348D-BA30-4947-9E21-D16AF20169B3}" type="slidenum">
              <a:rPr lang="en-US"/>
              <a:pPr/>
              <a:t>44</a:t>
            </a:fld>
            <a:endParaRPr lang="en-US"/>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7499398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C18B277E-6FBB-433A-9802-FC666FF5ECD5}" type="slidenum">
              <a:rPr lang="en-US"/>
              <a:pPr/>
              <a:t>45</a:t>
            </a:fld>
            <a:endParaRPr lang="en-US"/>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174702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C9AD4B7B-9E92-47AF-ADA0-E707B772CC0B}" type="slidenum">
              <a:rPr lang="en-US"/>
              <a:pPr/>
              <a:t>47</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550567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7A850E98-F7B7-443C-A730-3C321476813E}" type="slidenum">
              <a:rPr lang="en-US" altLang="en-US" sz="1200" smtClean="0">
                <a:latin typeface="Times" pitchFamily="18" charset="0"/>
              </a:rPr>
              <a:pPr/>
              <a:t>5</a:t>
            </a:fld>
            <a:endParaRPr lang="en-US" altLang="en-US" sz="1200">
              <a:latin typeface="Times" pitchFamily="18" charset="0"/>
            </a:endParaRPr>
          </a:p>
        </p:txBody>
      </p:sp>
      <p:sp>
        <p:nvSpPr>
          <p:cNvPr id="106499" name="Rectangle 2"/>
          <p:cNvSpPr>
            <a:spLocks noGrp="1" noRot="1" noChangeAspect="1" noChangeArrowheads="1" noTextEdit="1"/>
          </p:cNvSpPr>
          <p:nvPr>
            <p:ph type="sldImg"/>
          </p:nvPr>
        </p:nvSpPr>
        <p:spPr>
          <a:xfrm>
            <a:off x="1254125" y="719138"/>
            <a:ext cx="4794250" cy="3595687"/>
          </a:xfrm>
          <a:ln/>
        </p:spPr>
      </p:sp>
      <p:sp>
        <p:nvSpPr>
          <p:cNvPr id="106500" name="Rectangle 3"/>
          <p:cNvSpPr>
            <a:spLocks noGrp="1" noChangeArrowheads="1"/>
          </p:cNvSpPr>
          <p:nvPr>
            <p:ph type="body" idx="1"/>
          </p:nvPr>
        </p:nvSpPr>
        <p:spPr>
          <a:xfrm>
            <a:off x="974725" y="4554538"/>
            <a:ext cx="5353050"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9610930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F371F2ED-B3EA-4B73-9E85-34F70A5784D0}" type="slidenum">
              <a:rPr lang="en-US"/>
              <a:pPr/>
              <a:t>48</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4030323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37DB02E-1E65-484C-B56D-C53AB3F954AD}" type="slidenum">
              <a:rPr lang="en-US" sz="1200" smtClean="0">
                <a:latin typeface="Arial" charset="0"/>
              </a:rPr>
              <a:pPr/>
              <a:t>49</a:t>
            </a:fld>
            <a:endParaRPr lang="en-US" sz="1200" dirty="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29869704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6B02FE6C-188C-45D9-840E-36D212E746C6}" type="slidenum">
              <a:rPr lang="en-US"/>
              <a:pPr/>
              <a:t>50</a:t>
            </a:fld>
            <a:endParaRPr lang="en-US"/>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3165099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4613AF90-0841-444D-A27C-1857A0604184}" type="slidenum">
              <a:rPr lang="en-US" smtClean="0">
                <a:solidFill>
                  <a:prstClr val="black"/>
                </a:solidFill>
                <a:latin typeface="Times" pitchFamily="18" charset="0"/>
              </a:rPr>
              <a:pPr/>
              <a:t>51</a:t>
            </a:fld>
            <a:endParaRPr lang="en-US">
              <a:solidFill>
                <a:prstClr val="black"/>
              </a:solidFill>
              <a:latin typeface="Times" pitchFamily="18" charset="0"/>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22784572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Admissibility has to be true of every state in your state space.  If there’s any state for which it’s not true,</a:t>
            </a:r>
            <a:r>
              <a:rPr lang="en-US" baseline="0" dirty="0" smtClean="0"/>
              <a:t> then we might make the true best past seem too bad to appear at the top of the priority queue. </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53</a:t>
            </a:fld>
            <a:endParaRPr lang="en-US"/>
          </a:p>
        </p:txBody>
      </p:sp>
    </p:spTree>
    <p:extLst>
      <p:ext uri="{BB962C8B-B14F-4D97-AF65-F5344CB8AC3E}">
        <p14:creationId xmlns:p14="http://schemas.microsoft.com/office/powerpoint/2010/main" val="5187523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89CBE98E-59E4-4A78-A5A2-3CE999AE3B68}" type="slidenum">
              <a:rPr lang="en-US" smtClean="0">
                <a:solidFill>
                  <a:prstClr val="black"/>
                </a:solidFill>
                <a:latin typeface="Times" pitchFamily="18" charset="0"/>
              </a:rPr>
              <a:pPr/>
              <a:t>54</a:t>
            </a:fld>
            <a:endParaRPr lang="en-US">
              <a:solidFill>
                <a:prstClr val="black"/>
              </a:solidFill>
              <a:latin typeface="Times" pitchFamily="18"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17278403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C3E8BE5C-21E3-47C6-A043-E6CF0B087B92}" type="slidenum">
              <a:rPr lang="en-US" smtClean="0">
                <a:solidFill>
                  <a:prstClr val="black"/>
                </a:solidFill>
                <a:latin typeface="Times" pitchFamily="18" charset="0"/>
              </a:rPr>
              <a:pPr/>
              <a:t>55</a:t>
            </a:fld>
            <a:endParaRPr lang="en-US">
              <a:solidFill>
                <a:prstClr val="black"/>
              </a:solidFill>
              <a:latin typeface="Times" pitchFamily="18"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20559591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60940E6D-8485-44F8-8880-EF83B45BF9D5}" type="slidenum">
              <a:rPr lang="en-US" smtClean="0">
                <a:solidFill>
                  <a:prstClr val="black"/>
                </a:solidFill>
                <a:latin typeface="Times" pitchFamily="18" charset="0"/>
              </a:rPr>
              <a:pPr/>
              <a:t>56</a:t>
            </a:fld>
            <a:endParaRPr lang="en-US">
              <a:solidFill>
                <a:prstClr val="black"/>
              </a:solidFill>
              <a:latin typeface="Times" pitchFamily="18"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15261196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DBC416CF-7F44-46E9-BB4A-B1C766D7C601}" type="slidenum">
              <a:rPr lang="en-US" smtClean="0">
                <a:solidFill>
                  <a:prstClr val="black"/>
                </a:solidFill>
                <a:latin typeface="Times" pitchFamily="18" charset="0"/>
              </a:rPr>
              <a:pPr/>
              <a:t>57</a:t>
            </a:fld>
            <a:endParaRPr lang="en-US">
              <a:solidFill>
                <a:prstClr val="black"/>
              </a:solidFill>
              <a:latin typeface="Times" pitchFamily="18"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12285050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76A8BADA-929F-4E13-A91E-15153D6E8DEA}" type="slidenum">
              <a:rPr lang="en-US" smtClean="0">
                <a:solidFill>
                  <a:prstClr val="black"/>
                </a:solidFill>
                <a:latin typeface="Times" pitchFamily="18" charset="0"/>
              </a:rPr>
              <a:pPr/>
              <a:t>58</a:t>
            </a:fld>
            <a:endParaRPr lang="en-US">
              <a:solidFill>
                <a:prstClr val="black"/>
              </a:solidFill>
              <a:latin typeface="Times" pitchFamily="18"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1353914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636A669D-D9CA-4CF8-AD42-4E0D0B0EBB98}" type="slidenum">
              <a:rPr lang="en-US" altLang="en-US" sz="1200" smtClean="0">
                <a:latin typeface="Times" pitchFamily="18" charset="0"/>
              </a:rPr>
              <a:pPr/>
              <a:t>6</a:t>
            </a:fld>
            <a:endParaRPr lang="en-US" altLang="en-US" sz="1200">
              <a:latin typeface="Times" pitchFamily="18"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Shaded nodes are the ones that have been expanded</a:t>
            </a:r>
          </a:p>
          <a:p>
            <a:pPr eaLnBrk="1" hangingPunct="1"/>
            <a:r>
              <a:rPr lang="en-US" dirty="0" smtClean="0"/>
              <a:t>Nodes that have been generated by not yet expanded are outlined</a:t>
            </a:r>
            <a:r>
              <a:rPr lang="en-US" baseline="0" dirty="0" smtClean="0"/>
              <a:t> in bold.  </a:t>
            </a:r>
          </a:p>
          <a:p>
            <a:pPr eaLnBrk="1" hangingPunct="1"/>
            <a:r>
              <a:rPr lang="en-US" dirty="0" smtClean="0"/>
              <a:t>Others are in dashed yellow</a:t>
            </a:r>
            <a:r>
              <a:rPr lang="en-US" baseline="0" dirty="0" smtClean="0"/>
              <a:t> </a:t>
            </a:r>
            <a:r>
              <a:rPr lang="en-US" dirty="0" smtClean="0"/>
              <a:t>lines</a:t>
            </a:r>
          </a:p>
          <a:p>
            <a:pPr eaLnBrk="1" hangingPunct="1"/>
            <a:endParaRPr lang="en-US" dirty="0" smtClean="0"/>
          </a:p>
          <a:p>
            <a:pPr eaLnBrk="1" hangingPunct="1"/>
            <a:r>
              <a:rPr lang="en-US" dirty="0" smtClean="0"/>
              <a:t>There’s a loop</a:t>
            </a:r>
            <a:r>
              <a:rPr lang="en-US" baseline="0" dirty="0" smtClean="0"/>
              <a:t> if we expand Arad again.  Is that good</a:t>
            </a:r>
            <a:endParaRPr lang="en-US" dirty="0"/>
          </a:p>
        </p:txBody>
      </p:sp>
    </p:spTree>
    <p:extLst>
      <p:ext uri="{BB962C8B-B14F-4D97-AF65-F5344CB8AC3E}">
        <p14:creationId xmlns:p14="http://schemas.microsoft.com/office/powerpoint/2010/main" val="17271377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9431A33D-F735-4BE7-8B63-69D2A988B855}" type="slidenum">
              <a:rPr lang="en-US" smtClean="0">
                <a:solidFill>
                  <a:prstClr val="black"/>
                </a:solidFill>
                <a:latin typeface="Times" pitchFamily="18" charset="0"/>
              </a:rPr>
              <a:pPr/>
              <a:t>59</a:t>
            </a:fld>
            <a:endParaRPr lang="en-US">
              <a:solidFill>
                <a:prstClr val="black"/>
              </a:solidFill>
              <a:latin typeface="Times" pitchFamily="18"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9108042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63233" indent="-293551">
              <a:defRPr sz="2500">
                <a:solidFill>
                  <a:schemeClr val="tx1"/>
                </a:solidFill>
                <a:latin typeface="Times New Roman" pitchFamily="18" charset="0"/>
                <a:cs typeface="Arial" charset="0"/>
              </a:defRPr>
            </a:lvl2pPr>
            <a:lvl3pPr marL="1174204" indent="-234841">
              <a:defRPr sz="2500">
                <a:solidFill>
                  <a:schemeClr val="tx1"/>
                </a:solidFill>
                <a:latin typeface="Times New Roman" pitchFamily="18" charset="0"/>
                <a:cs typeface="Arial" charset="0"/>
              </a:defRPr>
            </a:lvl3pPr>
            <a:lvl4pPr marL="1643885" indent="-234841">
              <a:defRPr sz="2500">
                <a:solidFill>
                  <a:schemeClr val="tx1"/>
                </a:solidFill>
                <a:latin typeface="Times New Roman" pitchFamily="18" charset="0"/>
                <a:cs typeface="Arial" charset="0"/>
              </a:defRPr>
            </a:lvl4pPr>
            <a:lvl5pPr marL="2113567" indent="-234841">
              <a:defRPr sz="2500">
                <a:solidFill>
                  <a:schemeClr val="tx1"/>
                </a:solidFill>
                <a:latin typeface="Times New Roman" pitchFamily="18" charset="0"/>
                <a:cs typeface="Arial" charset="0"/>
              </a:defRPr>
            </a:lvl5pPr>
            <a:lvl6pPr marL="2583249" indent="-234841" eaLnBrk="0" fontAlgn="base" hangingPunct="0">
              <a:spcBef>
                <a:spcPct val="0"/>
              </a:spcBef>
              <a:spcAft>
                <a:spcPct val="0"/>
              </a:spcAft>
              <a:defRPr sz="2500">
                <a:solidFill>
                  <a:schemeClr val="tx1"/>
                </a:solidFill>
                <a:latin typeface="Times New Roman" pitchFamily="18" charset="0"/>
                <a:cs typeface="Arial" charset="0"/>
              </a:defRPr>
            </a:lvl6pPr>
            <a:lvl7pPr marL="3052930" indent="-234841" eaLnBrk="0" fontAlgn="base" hangingPunct="0">
              <a:spcBef>
                <a:spcPct val="0"/>
              </a:spcBef>
              <a:spcAft>
                <a:spcPct val="0"/>
              </a:spcAft>
              <a:defRPr sz="2500">
                <a:solidFill>
                  <a:schemeClr val="tx1"/>
                </a:solidFill>
                <a:latin typeface="Times New Roman" pitchFamily="18" charset="0"/>
                <a:cs typeface="Arial" charset="0"/>
              </a:defRPr>
            </a:lvl7pPr>
            <a:lvl8pPr marL="3522612" indent="-234841" eaLnBrk="0" fontAlgn="base" hangingPunct="0">
              <a:spcBef>
                <a:spcPct val="0"/>
              </a:spcBef>
              <a:spcAft>
                <a:spcPct val="0"/>
              </a:spcAft>
              <a:defRPr sz="2500">
                <a:solidFill>
                  <a:schemeClr val="tx1"/>
                </a:solidFill>
                <a:latin typeface="Times New Roman" pitchFamily="18" charset="0"/>
                <a:cs typeface="Arial" charset="0"/>
              </a:defRPr>
            </a:lvl8pPr>
            <a:lvl9pPr marL="3992293" indent="-234841" eaLnBrk="0" fontAlgn="base" hangingPunct="0">
              <a:spcBef>
                <a:spcPct val="0"/>
              </a:spcBef>
              <a:spcAft>
                <a:spcPct val="0"/>
              </a:spcAft>
              <a:defRPr sz="2500">
                <a:solidFill>
                  <a:schemeClr val="tx1"/>
                </a:solidFill>
                <a:latin typeface="Times New Roman" pitchFamily="18" charset="0"/>
                <a:cs typeface="Arial" charset="0"/>
              </a:defRPr>
            </a:lvl9pPr>
          </a:lstStyle>
          <a:p>
            <a:fld id="{537DB02E-1E65-484C-B56D-C53AB3F954AD}" type="slidenum">
              <a:rPr lang="en-US" sz="1200">
                <a:latin typeface="Arial" charset="0"/>
              </a:rPr>
              <a:pPr/>
              <a:t>60</a:t>
            </a:fld>
            <a:endParaRPr lang="en-US" sz="1200" dirty="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1365515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777C1310-4D4B-41E8-B343-6EFB49A924BE}" type="slidenum">
              <a:rPr lang="en-US" sz="1200">
                <a:latin typeface="Times" pitchFamily="18" charset="0"/>
              </a:rPr>
              <a:pPr/>
              <a:t>61</a:t>
            </a:fld>
            <a:endParaRPr lang="en-US" sz="1200">
              <a:latin typeface="Times" pitchFamily="18"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Times" pitchFamily="18" charset="0"/>
              </a:rPr>
              <a:t>Exhaustive</a:t>
            </a:r>
            <a:r>
              <a:rPr lang="en-US" baseline="0" dirty="0" smtClean="0">
                <a:latin typeface="Times" pitchFamily="18" charset="0"/>
              </a:rPr>
              <a:t> search like </a:t>
            </a:r>
            <a:r>
              <a:rPr lang="en-US" dirty="0" smtClean="0">
                <a:latin typeface="Times" pitchFamily="18" charset="0"/>
              </a:rPr>
              <a:t>BFS </a:t>
            </a:r>
            <a:endParaRPr lang="en-US" dirty="0">
              <a:latin typeface="Times" pitchFamily="18" charset="0"/>
            </a:endParaRPr>
          </a:p>
        </p:txBody>
      </p:sp>
    </p:spTree>
    <p:extLst>
      <p:ext uri="{BB962C8B-B14F-4D97-AF65-F5344CB8AC3E}">
        <p14:creationId xmlns:p14="http://schemas.microsoft.com/office/powerpoint/2010/main" val="1980568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8176F52B-FC20-4313-9E36-3D846347DE0C}" type="slidenum">
              <a:rPr lang="en-US" sz="1200">
                <a:latin typeface="Times" pitchFamily="18" charset="0"/>
              </a:rPr>
              <a:pPr/>
              <a:t>62</a:t>
            </a:fld>
            <a:endParaRPr lang="en-US" sz="1200">
              <a:latin typeface="Times" pitchFamily="18" charset="0"/>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Times" pitchFamily="18" charset="0"/>
              </a:rPr>
              <a:t>OOP = out of place</a:t>
            </a:r>
          </a:p>
          <a:p>
            <a:r>
              <a:rPr lang="en-US" dirty="0" smtClean="0">
                <a:latin typeface="Times" pitchFamily="18" charset="0"/>
              </a:rPr>
              <a:t>MD = Manhattan distance.  Let’s assume that I can move single squares.</a:t>
            </a:r>
            <a:r>
              <a:rPr lang="en-US" baseline="0" dirty="0" smtClean="0">
                <a:latin typeface="Times" pitchFamily="18" charset="0"/>
              </a:rPr>
              <a:t>  Start with tile 1.  Needs to move up up, left = 3 moves.</a:t>
            </a:r>
          </a:p>
        </p:txBody>
      </p:sp>
    </p:spTree>
    <p:extLst>
      <p:ext uri="{BB962C8B-B14F-4D97-AF65-F5344CB8AC3E}">
        <p14:creationId xmlns:p14="http://schemas.microsoft.com/office/powerpoint/2010/main" val="16969388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A19EC519-4338-4589-B2E1-2655CC45D0CC}" type="slidenum">
              <a:rPr lang="en-US" sz="1200">
                <a:latin typeface="Times" pitchFamily="18" charset="0"/>
              </a:rPr>
              <a:pPr/>
              <a:t>63</a:t>
            </a:fld>
            <a:endParaRPr lang="en-US" sz="1200">
              <a:latin typeface="Times" pitchFamily="18"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imes" pitchFamily="18" charset="0"/>
            </a:endParaRPr>
          </a:p>
        </p:txBody>
      </p:sp>
    </p:spTree>
    <p:extLst>
      <p:ext uri="{BB962C8B-B14F-4D97-AF65-F5344CB8AC3E}">
        <p14:creationId xmlns:p14="http://schemas.microsoft.com/office/powerpoint/2010/main" val="14639323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7F5A8976-3F52-41DF-A9C0-1C126579B0E0}" type="slidenum">
              <a:rPr lang="en-US" sz="1200">
                <a:latin typeface="Times" pitchFamily="18" charset="0"/>
              </a:rPr>
              <a:pPr/>
              <a:t>64</a:t>
            </a:fld>
            <a:endParaRPr lang="en-US" sz="1200">
              <a:latin typeface="Times" pitchFamily="18"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Times" pitchFamily="18" charset="0"/>
              </a:rPr>
              <a:t>Two</a:t>
            </a:r>
            <a:r>
              <a:rPr lang="en-US" baseline="0" dirty="0" smtClean="0">
                <a:latin typeface="Times" pitchFamily="18" charset="0"/>
              </a:rPr>
              <a:t> constraints (in blue and in red).</a:t>
            </a:r>
          </a:p>
          <a:p>
            <a:r>
              <a:rPr lang="en-US" baseline="0" dirty="0" smtClean="0">
                <a:latin typeface="Times" pitchFamily="18" charset="0"/>
              </a:rPr>
              <a:t>Drop one or drop both.</a:t>
            </a:r>
          </a:p>
          <a:p>
            <a:endParaRPr lang="en-US" dirty="0">
              <a:latin typeface="Times" pitchFamily="18" charset="0"/>
            </a:endParaRPr>
          </a:p>
        </p:txBody>
      </p:sp>
    </p:spTree>
    <p:extLst>
      <p:ext uri="{BB962C8B-B14F-4D97-AF65-F5344CB8AC3E}">
        <p14:creationId xmlns:p14="http://schemas.microsoft.com/office/powerpoint/2010/main" val="1557377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B98C98B5-E355-4327-8B76-1B9507587412}" type="slidenum">
              <a:rPr lang="en-US" sz="1200">
                <a:latin typeface="Times" pitchFamily="18" charset="0"/>
              </a:rPr>
              <a:pPr/>
              <a:t>65</a:t>
            </a:fld>
            <a:endParaRPr lang="en-US" sz="1200">
              <a:latin typeface="Times" pitchFamily="18"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Times" pitchFamily="18" charset="0"/>
              </a:rPr>
              <a:t>h2 dominates</a:t>
            </a:r>
            <a:r>
              <a:rPr lang="en-US" baseline="0" dirty="0" smtClean="0">
                <a:latin typeface="Times" pitchFamily="18" charset="0"/>
              </a:rPr>
              <a:t> h1 if </a:t>
            </a:r>
            <a:r>
              <a:rPr lang="mr-IN" baseline="0" dirty="0" smtClean="0">
                <a:latin typeface="Times" pitchFamily="18" charset="0"/>
              </a:rPr>
              <a:t>…</a:t>
            </a:r>
            <a:r>
              <a:rPr lang="en-US" baseline="0" dirty="0" smtClean="0">
                <a:latin typeface="Times" pitchFamily="18" charset="0"/>
              </a:rPr>
              <a:t>.</a:t>
            </a:r>
          </a:p>
          <a:p>
            <a:r>
              <a:rPr lang="en-US" baseline="0" dirty="0" smtClean="0">
                <a:latin typeface="Times" pitchFamily="18" charset="0"/>
              </a:rPr>
              <a:t>h2 is still optimistic, but it’s closer to the truth than h1.</a:t>
            </a:r>
          </a:p>
          <a:p>
            <a:r>
              <a:rPr lang="en-US" baseline="0" dirty="0" smtClean="0">
                <a:latin typeface="Times" pitchFamily="18" charset="0"/>
              </a:rPr>
              <a:t>Manhattan distance dominates out of place.</a:t>
            </a:r>
            <a:endParaRPr lang="en-US" dirty="0">
              <a:latin typeface="Times" pitchFamily="18" charset="0"/>
            </a:endParaRPr>
          </a:p>
        </p:txBody>
      </p:sp>
    </p:spTree>
    <p:extLst>
      <p:ext uri="{BB962C8B-B14F-4D97-AF65-F5344CB8AC3E}">
        <p14:creationId xmlns:p14="http://schemas.microsoft.com/office/powerpoint/2010/main" val="1850226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Optimistic</a:t>
            </a:r>
            <a:r>
              <a:rPr lang="en-US" baseline="0" dirty="0" smtClean="0"/>
              <a:t> must be true of every state in your state space.  If any state is an not optimistic estimate, then heuristic is inadmissible. </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68</a:t>
            </a:fld>
            <a:endParaRPr lang="en-US"/>
          </a:p>
        </p:txBody>
      </p:sp>
    </p:spTree>
    <p:extLst>
      <p:ext uri="{BB962C8B-B14F-4D97-AF65-F5344CB8AC3E}">
        <p14:creationId xmlns:p14="http://schemas.microsoft.com/office/powerpoint/2010/main" val="7907822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h*(n) is the cheapest way of reaching your goal. </a:t>
            </a:r>
          </a:p>
          <a:p>
            <a:r>
              <a:rPr lang="en-US" dirty="0" smtClean="0"/>
              <a:t>h(n) must be positive.</a:t>
            </a:r>
          </a:p>
          <a:p>
            <a:endParaRPr lang="en-US" dirty="0" smtClean="0"/>
          </a:p>
          <a:p>
            <a:r>
              <a:rPr lang="en-US" dirty="0" smtClean="0"/>
              <a:t>Yes,</a:t>
            </a:r>
            <a:r>
              <a:rPr lang="en-US" baseline="0" dirty="0" smtClean="0"/>
              <a:t> </a:t>
            </a:r>
            <a:r>
              <a:rPr lang="en-US" dirty="0" smtClean="0"/>
              <a:t>Manhattan Distance is</a:t>
            </a:r>
            <a:r>
              <a:rPr lang="en-US" baseline="0" dirty="0" smtClean="0"/>
              <a:t> </a:t>
            </a:r>
            <a:r>
              <a:rPr lang="en-US" dirty="0" smtClean="0"/>
              <a:t>admissible.  Ask</a:t>
            </a:r>
            <a:r>
              <a:rPr lang="en-US" baseline="0" dirty="0" smtClean="0"/>
              <a:t> students</a:t>
            </a:r>
            <a:r>
              <a:rPr lang="en-US" dirty="0" smtClean="0"/>
              <a:t> </a:t>
            </a:r>
            <a:r>
              <a:rPr lang="en-US" baseline="0" dirty="0" smtClean="0"/>
              <a:t>why?</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69</a:t>
            </a:fld>
            <a:endParaRPr lang="en-US"/>
          </a:p>
        </p:txBody>
      </p:sp>
    </p:spTree>
    <p:extLst>
      <p:ext uri="{BB962C8B-B14F-4D97-AF65-F5344CB8AC3E}">
        <p14:creationId xmlns:p14="http://schemas.microsoft.com/office/powerpoint/2010/main" val="620668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Claim</a:t>
            </a:r>
            <a:r>
              <a:rPr lang="en-US" baseline="0" dirty="0" smtClean="0"/>
              <a:t> we will prove first.  If we can prove this then we know we’ve found an optimal path to the goal.</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70</a:t>
            </a:fld>
            <a:endParaRPr lang="en-US"/>
          </a:p>
        </p:txBody>
      </p:sp>
    </p:spTree>
    <p:extLst>
      <p:ext uri="{BB962C8B-B14F-4D97-AF65-F5344CB8AC3E}">
        <p14:creationId xmlns:p14="http://schemas.microsoft.com/office/powerpoint/2010/main" val="1565363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8C9B3F89-1FB4-4831-9982-84B0F3D9F2AF}" type="slidenum">
              <a:rPr lang="en-US" altLang="en-US" sz="1200" smtClean="0">
                <a:latin typeface="Times" pitchFamily="18" charset="0"/>
              </a:rPr>
              <a:pPr/>
              <a:t>7</a:t>
            </a:fld>
            <a:endParaRPr lang="en-US" altLang="en-US" sz="1200">
              <a:latin typeface="Times" pitchFamily="18" charset="0"/>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6994930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always</a:t>
            </a:r>
            <a:r>
              <a:rPr lang="en-US" baseline="0" dirty="0" smtClean="0"/>
              <a:t> have some ancestor of A, since we will either have the root, or some child that expands from it and leads to A.  (It could be A itself)</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71</a:t>
            </a:fld>
            <a:endParaRPr lang="en-US"/>
          </a:p>
        </p:txBody>
      </p:sp>
    </p:spTree>
    <p:extLst>
      <p:ext uri="{BB962C8B-B14F-4D97-AF65-F5344CB8AC3E}">
        <p14:creationId xmlns:p14="http://schemas.microsoft.com/office/powerpoint/2010/main" val="14697229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is optimal with</a:t>
            </a:r>
            <a:r>
              <a:rPr lang="en-US" baseline="0" dirty="0" smtClean="0"/>
              <a:t> an admissible heuristic. </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74</a:t>
            </a:fld>
            <a:endParaRPr lang="en-US"/>
          </a:p>
        </p:txBody>
      </p:sp>
    </p:spTree>
    <p:extLst>
      <p:ext uri="{BB962C8B-B14F-4D97-AF65-F5344CB8AC3E}">
        <p14:creationId xmlns:p14="http://schemas.microsoft.com/office/powerpoint/2010/main" val="17103124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targets goal states more directly than UCS</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75</a:t>
            </a:fld>
            <a:endParaRPr lang="en-US"/>
          </a:p>
        </p:txBody>
      </p:sp>
    </p:spTree>
    <p:extLst>
      <p:ext uri="{BB962C8B-B14F-4D97-AF65-F5344CB8AC3E}">
        <p14:creationId xmlns:p14="http://schemas.microsoft.com/office/powerpoint/2010/main" val="11961790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1257300" y="720725"/>
            <a:ext cx="4800600" cy="3600450"/>
          </a:xfrm>
          <a:ln/>
        </p:spPr>
      </p:sp>
      <p:sp>
        <p:nvSpPr>
          <p:cNvPr id="54275" name="Notes Placeholder 2"/>
          <p:cNvSpPr>
            <a:spLocks noGrp="1"/>
          </p:cNvSpPr>
          <p:nvPr>
            <p:ph type="body" idx="1"/>
          </p:nvPr>
        </p:nvSpPr>
        <p:spPr>
          <a:noFill/>
          <a:ln/>
        </p:spPr>
        <p:txBody>
          <a:bodyPr/>
          <a:lstStyle/>
          <a:p>
            <a:endParaRPr lang="en-US" dirty="0" smtClean="0">
              <a:latin typeface="Arial" charset="0"/>
            </a:endParaRPr>
          </a:p>
        </p:txBody>
      </p:sp>
      <p:sp>
        <p:nvSpPr>
          <p:cNvPr id="54276" name="Slide Number Placeholder 3"/>
          <p:cNvSpPr>
            <a:spLocks noGrp="1"/>
          </p:cNvSpPr>
          <p:nvPr>
            <p:ph type="sldNum" sz="quarter" idx="5"/>
          </p:nvPr>
        </p:nvSpPr>
        <p:spPr>
          <a:noFill/>
        </p:spPr>
        <p:txBody>
          <a:bodyPr/>
          <a:lstStyle/>
          <a:p>
            <a:fld id="{919F9AF4-5B05-467D-A88D-11CD62E3A2C2}" type="slidenum">
              <a:rPr lang="en-US" smtClean="0">
                <a:latin typeface="Arial" charset="0"/>
              </a:rPr>
              <a:pPr/>
              <a:t>76</a:t>
            </a:fld>
            <a:endParaRPr lang="en-US" smtClean="0">
              <a:latin typeface="Arial" charset="0"/>
            </a:endParaRPr>
          </a:p>
        </p:txBody>
      </p:sp>
    </p:spTree>
    <p:extLst>
      <p:ext uri="{BB962C8B-B14F-4D97-AF65-F5344CB8AC3E}">
        <p14:creationId xmlns:p14="http://schemas.microsoft.com/office/powerpoint/2010/main" val="19523007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lot of games where you have to move troops around using A*</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77</a:t>
            </a:fld>
            <a:endParaRPr lang="en-US"/>
          </a:p>
        </p:txBody>
      </p:sp>
    </p:spTree>
    <p:extLst>
      <p:ext uri="{BB962C8B-B14F-4D97-AF65-F5344CB8AC3E}">
        <p14:creationId xmlns:p14="http://schemas.microsoft.com/office/powerpoint/2010/main" val="1291445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0A3FC263-AB13-409A-85F5-CC4553CE9ED0}" type="slidenum">
              <a:rPr lang="en-US" sz="1200">
                <a:latin typeface="Times" pitchFamily="18" charset="0"/>
              </a:rPr>
              <a:pPr/>
              <a:t>78</a:t>
            </a:fld>
            <a:endParaRPr lang="en-US" sz="1200">
              <a:latin typeface="Times" pitchFamily="18"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16002760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8F2614A4-D849-4BBC-A899-12F6365BE420}" type="slidenum">
              <a:rPr lang="en-US" sz="1200">
                <a:latin typeface="Times" pitchFamily="18" charset="0"/>
              </a:rPr>
              <a:pPr/>
              <a:t>79</a:t>
            </a:fld>
            <a:endParaRPr lang="en-US" sz="1200">
              <a:latin typeface="Times" pitchFamily="18"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14919339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8D2C270F-5543-4773-A370-6D844C010D20}" type="slidenum">
              <a:rPr lang="en-US" sz="1200">
                <a:latin typeface="Times" pitchFamily="18" charset="0"/>
              </a:rPr>
              <a:pPr/>
              <a:t>80</a:t>
            </a:fld>
            <a:endParaRPr lang="en-US" sz="1200">
              <a:latin typeface="Times" pitchFamily="18"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6678287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E961C89C-7039-4552-9881-F9A0A2380B2C}" type="slidenum">
              <a:rPr lang="en-US" sz="1200">
                <a:latin typeface="Times" pitchFamily="18" charset="0"/>
              </a:rPr>
              <a:pPr/>
              <a:t>81</a:t>
            </a:fld>
            <a:endParaRPr lang="en-US" sz="1200">
              <a:latin typeface="Times" pitchFamily="18" charset="0"/>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1251289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71A24EA2-706D-4663-9A73-F54EF581F9C6}" type="slidenum">
              <a:rPr lang="en-US" altLang="en-US" sz="1200" smtClean="0">
                <a:latin typeface="Times" pitchFamily="18" charset="0"/>
              </a:rPr>
              <a:pPr/>
              <a:t>8</a:t>
            </a:fld>
            <a:endParaRPr lang="en-US" altLang="en-US" sz="1200">
              <a:latin typeface="Times" pitchFamily="18"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1361717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814DC1D8-0E34-4188-9F93-D4C3BD7323F5}" type="slidenum">
              <a:rPr lang="en-US" altLang="en-US" sz="1200" smtClean="0">
                <a:latin typeface="Times" pitchFamily="18" charset="0"/>
              </a:rPr>
              <a:pPr/>
              <a:t>9</a:t>
            </a:fld>
            <a:endParaRPr lang="en-US" altLang="en-US" sz="1200">
              <a:latin typeface="Times" pitchFamily="18" charset="0"/>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811544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youtu.be</a:t>
            </a:r>
            <a:r>
              <a:rPr lang="en-US" dirty="0" smtClean="0"/>
              <a:t>/x-</a:t>
            </a:r>
            <a:r>
              <a:rPr lang="en-US" dirty="0" err="1" smtClean="0"/>
              <a:t>VTfcmrLEQ</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10</a:t>
            </a:fld>
            <a:endParaRPr lang="en-US"/>
          </a:p>
        </p:txBody>
      </p:sp>
    </p:spTree>
    <p:extLst>
      <p:ext uri="{BB962C8B-B14F-4D97-AF65-F5344CB8AC3E}">
        <p14:creationId xmlns:p14="http://schemas.microsoft.com/office/powerpoint/2010/main" val="792796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7"/>
          <p:cNvSpPr>
            <a:spLocks noChangeShapeType="1"/>
          </p:cNvSpPr>
          <p:nvPr/>
        </p:nvSpPr>
        <p:spPr bwMode="auto">
          <a:xfrm>
            <a:off x="687388" y="1143000"/>
            <a:ext cx="7770812" cy="0"/>
          </a:xfrm>
          <a:prstGeom prst="line">
            <a:avLst/>
          </a:prstGeom>
          <a:noFill/>
          <a:ln w="12700">
            <a:solidFill>
              <a:srgbClr val="003399"/>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pic>
        <p:nvPicPr>
          <p:cNvPr id="5"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0" y="6275388"/>
            <a:ext cx="121920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8517" name="Rectangle 5"/>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448518" name="Rectangle 6"/>
          <p:cNvSpPr>
            <a:spLocks noGrp="1" noChangeArrowheads="1"/>
          </p:cNvSpPr>
          <p:nvPr>
            <p:ph type="subTitle" idx="1"/>
          </p:nvPr>
        </p:nvSpPr>
        <p:spPr>
          <a:xfrm>
            <a:off x="685800" y="3886200"/>
            <a:ext cx="7086600" cy="1752600"/>
          </a:xfrm>
        </p:spPr>
        <p:txBody>
          <a:bodyPr/>
          <a:lstStyle>
            <a:lvl1pPr marL="0" indent="0">
              <a:buFont typeface="Symbol" pitchFamily="18" charset="2"/>
              <a:buNone/>
              <a:defRPr/>
            </a:lvl1pPr>
          </a:lstStyle>
          <a:p>
            <a:r>
              <a:rPr lang="en-US"/>
              <a:t>Click to edit Master subtitle style</a:t>
            </a:r>
          </a:p>
        </p:txBody>
      </p:sp>
      <p:sp>
        <p:nvSpPr>
          <p:cNvPr id="6" name="Rectangle 2"/>
          <p:cNvSpPr>
            <a:spLocks noGrp="1" noChangeArrowheads="1"/>
          </p:cNvSpPr>
          <p:nvPr>
            <p:ph type="dt" sz="half" idx="10"/>
          </p:nvPr>
        </p:nvSpPr>
        <p:spPr>
          <a:xfrm>
            <a:off x="457200" y="6245225"/>
            <a:ext cx="2133600" cy="476250"/>
          </a:xfrm>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7" name="Rectangle 3"/>
          <p:cNvSpPr>
            <a:spLocks noGrp="1" noChangeArrowheads="1"/>
          </p:cNvSpPr>
          <p:nvPr>
            <p:ph type="ftr" sz="quarter" idx="11"/>
          </p:nvPr>
        </p:nvSpPr>
        <p:spPr>
          <a:xfrm>
            <a:off x="3124200" y="6245225"/>
            <a:ext cx="2895600" cy="476250"/>
          </a:xfrm>
        </p:spPr>
        <p:txBody>
          <a:bodyPr/>
          <a:lstStyle>
            <a:lvl1pPr>
              <a:defRPr/>
            </a:lvl1pPr>
          </a:lstStyle>
          <a:p>
            <a:pPr>
              <a:defRPr/>
            </a:pPr>
            <a:endParaRPr lang="en-US" altLang="en-US"/>
          </a:p>
        </p:txBody>
      </p:sp>
      <p:sp>
        <p:nvSpPr>
          <p:cNvPr id="8" name="Rectangle 4"/>
          <p:cNvSpPr>
            <a:spLocks noGrp="1" noChangeArrowheads="1"/>
          </p:cNvSpPr>
          <p:nvPr>
            <p:ph type="sldNum" sz="quarter" idx="12"/>
          </p:nvPr>
        </p:nvSpPr>
        <p:spPr>
          <a:xfrm>
            <a:off x="6553200" y="6245225"/>
            <a:ext cx="2133600" cy="476250"/>
          </a:xfrm>
        </p:spPr>
        <p:txBody>
          <a:bodyPr/>
          <a:lstStyle>
            <a:lvl1pPr>
              <a:defRPr/>
            </a:lvl1pPr>
          </a:lstStyle>
          <a:p>
            <a:pPr>
              <a:defRPr/>
            </a:pPr>
            <a:fld id="{6E55A6CA-94F5-473C-92F9-8F2DFF8E3076}" type="slidenum">
              <a:rPr lang="en-US" altLang="en-US"/>
              <a:pPr>
                <a:defRPr/>
              </a:pPr>
              <a:t>‹#›</a:t>
            </a:fld>
            <a:endParaRPr lang="en-US" altLang="en-US"/>
          </a:p>
        </p:txBody>
      </p:sp>
    </p:spTree>
    <p:extLst>
      <p:ext uri="{BB962C8B-B14F-4D97-AF65-F5344CB8AC3E}">
        <p14:creationId xmlns:p14="http://schemas.microsoft.com/office/powerpoint/2010/main" val="24013861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r>
              <a:rPr lang="en-US" altLang="en-US"/>
              <a:t>       </a:t>
            </a:r>
            <a:fld id="{3E72E351-8F2D-4661-8C09-F0E4F284E94B}" type="slidenum">
              <a:rPr lang="en-US" altLang="en-US"/>
              <a:pPr>
                <a:defRPr/>
              </a:pPr>
              <a:t>‹#›</a:t>
            </a:fld>
            <a:endParaRPr lang="en-US" altLang="en-US"/>
          </a:p>
        </p:txBody>
      </p:sp>
    </p:spTree>
    <p:extLst>
      <p:ext uri="{BB962C8B-B14F-4D97-AF65-F5344CB8AC3E}">
        <p14:creationId xmlns:p14="http://schemas.microsoft.com/office/powerpoint/2010/main" val="236904850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r>
              <a:rPr lang="en-US" altLang="en-US"/>
              <a:t>       </a:t>
            </a:r>
            <a:fld id="{905F5E60-C0C6-497B-BFB8-CA734FC5EF21}" type="slidenum">
              <a:rPr lang="en-US" altLang="en-US"/>
              <a:pPr>
                <a:defRPr/>
              </a:pPr>
              <a:t>‹#›</a:t>
            </a:fld>
            <a:endParaRPr lang="en-US" altLang="en-US"/>
          </a:p>
        </p:txBody>
      </p:sp>
    </p:spTree>
    <p:extLst>
      <p:ext uri="{BB962C8B-B14F-4D97-AF65-F5344CB8AC3E}">
        <p14:creationId xmlns:p14="http://schemas.microsoft.com/office/powerpoint/2010/main" val="2074352604"/>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457200"/>
          </a:xfrm>
        </p:spPr>
        <p:txBody>
          <a:bodyPr/>
          <a:lstStyle/>
          <a:p>
            <a:r>
              <a:rPr lang="en-US"/>
              <a:t>Click to edit Master title style</a:t>
            </a:r>
          </a:p>
        </p:txBody>
      </p:sp>
      <p:sp>
        <p:nvSpPr>
          <p:cNvPr id="3" name="Text Placeholder 2"/>
          <p:cNvSpPr>
            <a:spLocks noGrp="1"/>
          </p:cNvSpPr>
          <p:nvPr>
            <p:ph type="body" sz="half" idx="1"/>
          </p:nvPr>
        </p:nvSpPr>
        <p:spPr>
          <a:xfrm>
            <a:off x="685800" y="1295400"/>
            <a:ext cx="38100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38100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r>
              <a:rPr lang="en-US" altLang="en-US"/>
              <a:t>       </a:t>
            </a:r>
            <a:fld id="{3740A43A-E58B-4DA0-93E6-33D4816EB64A}" type="slidenum">
              <a:rPr lang="en-US" altLang="en-US"/>
              <a:pPr>
                <a:defRPr/>
              </a:pPr>
              <a:t>‹#›</a:t>
            </a:fld>
            <a:endParaRPr lang="en-US" altLang="en-US"/>
          </a:p>
        </p:txBody>
      </p:sp>
    </p:spTree>
    <p:extLst>
      <p:ext uri="{BB962C8B-B14F-4D97-AF65-F5344CB8AC3E}">
        <p14:creationId xmlns:p14="http://schemas.microsoft.com/office/powerpoint/2010/main" val="904295433"/>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457200"/>
          </a:xfrm>
        </p:spPr>
        <p:txBody>
          <a:bodyPr/>
          <a:lstStyle/>
          <a:p>
            <a:r>
              <a:rPr lang="en-US"/>
              <a:t>Click to edit Master title style</a:t>
            </a:r>
          </a:p>
        </p:txBody>
      </p:sp>
      <p:sp>
        <p:nvSpPr>
          <p:cNvPr id="3" name="Content Placeholder 2"/>
          <p:cNvSpPr>
            <a:spLocks noGrp="1"/>
          </p:cNvSpPr>
          <p:nvPr>
            <p:ph sz="half" idx="1"/>
          </p:nvPr>
        </p:nvSpPr>
        <p:spPr>
          <a:xfrm>
            <a:off x="685800" y="1295400"/>
            <a:ext cx="77724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657600"/>
            <a:ext cx="77724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6" name="Footer Placeholder 5"/>
          <p:cNvSpPr>
            <a:spLocks noGrp="1"/>
          </p:cNvSpPr>
          <p:nvPr>
            <p:ph type="ftr" sz="quarter" idx="11"/>
          </p:nvPr>
        </p:nvSpPr>
        <p:spPr/>
        <p:txBody>
          <a:bodyPr/>
          <a:lstStyle>
            <a:lvl1pPr>
              <a:defRPr/>
            </a:lvl1pPr>
          </a:lstStyle>
          <a:p>
            <a:pPr>
              <a:defRPr/>
            </a:pPr>
            <a:endParaRPr lang="en-US" altLang="en-US"/>
          </a:p>
        </p:txBody>
      </p:sp>
      <p:sp>
        <p:nvSpPr>
          <p:cNvPr id="7" name="Slide Number Placeholder 6"/>
          <p:cNvSpPr>
            <a:spLocks noGrp="1"/>
          </p:cNvSpPr>
          <p:nvPr>
            <p:ph type="sldNum" sz="quarter" idx="12"/>
          </p:nvPr>
        </p:nvSpPr>
        <p:spPr/>
        <p:txBody>
          <a:bodyPr/>
          <a:lstStyle>
            <a:lvl1pPr>
              <a:defRPr/>
            </a:lvl1pPr>
          </a:lstStyle>
          <a:p>
            <a:pPr>
              <a:defRPr/>
            </a:pPr>
            <a:r>
              <a:rPr lang="en-US" altLang="en-US"/>
              <a:t>       </a:t>
            </a:r>
            <a:fld id="{81A21D03-9965-4311-ABA1-5B9843BC6097}" type="slidenum">
              <a:rPr lang="en-US" altLang="en-US"/>
              <a:pPr>
                <a:defRPr/>
              </a:pPr>
              <a:t>‹#›</a:t>
            </a:fld>
            <a:endParaRPr lang="en-US" altLang="en-US"/>
          </a:p>
        </p:txBody>
      </p:sp>
    </p:spTree>
    <p:extLst>
      <p:ext uri="{BB962C8B-B14F-4D97-AF65-F5344CB8AC3E}">
        <p14:creationId xmlns:p14="http://schemas.microsoft.com/office/powerpoint/2010/main" val="4029188086"/>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457200"/>
          </a:xfrm>
        </p:spPr>
        <p:txBody>
          <a:bodyPr/>
          <a:lstStyle/>
          <a:p>
            <a:r>
              <a:rPr lang="en-US"/>
              <a:t>Click to edit Master title style</a:t>
            </a:r>
          </a:p>
        </p:txBody>
      </p:sp>
      <p:sp>
        <p:nvSpPr>
          <p:cNvPr id="3" name="Table Placeholder 2"/>
          <p:cNvSpPr>
            <a:spLocks noGrp="1"/>
          </p:cNvSpPr>
          <p:nvPr>
            <p:ph type="tbl" idx="1"/>
          </p:nvPr>
        </p:nvSpPr>
        <p:spPr>
          <a:xfrm>
            <a:off x="685800" y="1295400"/>
            <a:ext cx="7772400" cy="4572000"/>
          </a:xfrm>
        </p:spPr>
        <p:txBody>
          <a:bodyPr/>
          <a:lstStyle/>
          <a:p>
            <a:pPr lvl="0"/>
            <a:endParaRPr lang="en-US" noProof="0"/>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r>
              <a:rPr lang="en-US" altLang="en-US"/>
              <a:t>       </a:t>
            </a:r>
            <a:fld id="{C48B64EB-9F0B-4F90-97DB-CCC6C5B1083F}" type="slidenum">
              <a:rPr lang="en-US" altLang="en-US"/>
              <a:pPr>
                <a:defRPr/>
              </a:pPr>
              <a:t>‹#›</a:t>
            </a:fld>
            <a:endParaRPr lang="en-US" altLang="en-US"/>
          </a:p>
        </p:txBody>
      </p:sp>
    </p:spTree>
    <p:extLst>
      <p:ext uri="{BB962C8B-B14F-4D97-AF65-F5344CB8AC3E}">
        <p14:creationId xmlns:p14="http://schemas.microsoft.com/office/powerpoint/2010/main" val="416775258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r>
              <a:rPr lang="en-US" altLang="en-US"/>
              <a:t>       </a:t>
            </a:r>
            <a:fld id="{599876F1-6F1F-42EE-8652-E193D50923DC}" type="slidenum">
              <a:rPr lang="en-US" altLang="en-US"/>
              <a:pPr>
                <a:defRPr/>
              </a:pPr>
              <a:t>‹#›</a:t>
            </a:fld>
            <a:endParaRPr lang="en-US" altLang="en-US"/>
          </a:p>
        </p:txBody>
      </p:sp>
    </p:spTree>
    <p:extLst>
      <p:ext uri="{BB962C8B-B14F-4D97-AF65-F5344CB8AC3E}">
        <p14:creationId xmlns:p14="http://schemas.microsoft.com/office/powerpoint/2010/main" val="2264688157"/>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r>
              <a:rPr lang="en-US" altLang="en-US"/>
              <a:t>       </a:t>
            </a:r>
            <a:fld id="{DFB4D4F4-5680-4B2F-92CF-09F6131D9D0D}" type="slidenum">
              <a:rPr lang="en-US" altLang="en-US"/>
              <a:pPr>
                <a:defRPr/>
              </a:pPr>
              <a:t>‹#›</a:t>
            </a:fld>
            <a:endParaRPr lang="en-US" altLang="en-US"/>
          </a:p>
        </p:txBody>
      </p:sp>
    </p:spTree>
    <p:extLst>
      <p:ext uri="{BB962C8B-B14F-4D97-AF65-F5344CB8AC3E}">
        <p14:creationId xmlns:p14="http://schemas.microsoft.com/office/powerpoint/2010/main" val="20636990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2954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r>
              <a:rPr lang="en-US" altLang="en-US"/>
              <a:t>       </a:t>
            </a:r>
            <a:fld id="{63B0A16D-49F6-4721-A5E5-EF85AD2C6D64}" type="slidenum">
              <a:rPr lang="en-US" altLang="en-US"/>
              <a:pPr>
                <a:defRPr/>
              </a:pPr>
              <a:t>‹#›</a:t>
            </a:fld>
            <a:endParaRPr lang="en-US" altLang="en-US"/>
          </a:p>
        </p:txBody>
      </p:sp>
    </p:spTree>
    <p:extLst>
      <p:ext uri="{BB962C8B-B14F-4D97-AF65-F5344CB8AC3E}">
        <p14:creationId xmlns:p14="http://schemas.microsoft.com/office/powerpoint/2010/main" val="414523618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8" name="Rectangle 3"/>
          <p:cNvSpPr>
            <a:spLocks noGrp="1" noChangeArrowheads="1"/>
          </p:cNvSpPr>
          <p:nvPr>
            <p:ph type="ftr" sz="quarter" idx="11"/>
          </p:nvPr>
        </p:nvSpPr>
        <p:spPr/>
        <p:txBody>
          <a:bodyPr/>
          <a:lstStyle>
            <a:lvl1pPr>
              <a:defRPr/>
            </a:lvl1pPr>
          </a:lstStyle>
          <a:p>
            <a:pPr>
              <a:defRPr/>
            </a:pPr>
            <a:endParaRPr lang="en-US" altLang="en-US"/>
          </a:p>
        </p:txBody>
      </p:sp>
      <p:sp>
        <p:nvSpPr>
          <p:cNvPr id="9" name="Rectangle 4"/>
          <p:cNvSpPr>
            <a:spLocks noGrp="1" noChangeArrowheads="1"/>
          </p:cNvSpPr>
          <p:nvPr>
            <p:ph type="sldNum" sz="quarter" idx="12"/>
          </p:nvPr>
        </p:nvSpPr>
        <p:spPr/>
        <p:txBody>
          <a:bodyPr/>
          <a:lstStyle>
            <a:lvl1pPr>
              <a:defRPr/>
            </a:lvl1pPr>
          </a:lstStyle>
          <a:p>
            <a:pPr>
              <a:defRPr/>
            </a:pPr>
            <a:r>
              <a:rPr lang="en-US" altLang="en-US"/>
              <a:t>       </a:t>
            </a:r>
            <a:fld id="{4B6BDACA-64F3-4AF0-AD1E-B4284F16F586}" type="slidenum">
              <a:rPr lang="en-US" altLang="en-US"/>
              <a:pPr>
                <a:defRPr/>
              </a:pPr>
              <a:t>‹#›</a:t>
            </a:fld>
            <a:endParaRPr lang="en-US" altLang="en-US"/>
          </a:p>
        </p:txBody>
      </p:sp>
    </p:spTree>
    <p:extLst>
      <p:ext uri="{BB962C8B-B14F-4D97-AF65-F5344CB8AC3E}">
        <p14:creationId xmlns:p14="http://schemas.microsoft.com/office/powerpoint/2010/main" val="1718801990"/>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4" name="Rectangle 3"/>
          <p:cNvSpPr>
            <a:spLocks noGrp="1" noChangeArrowheads="1"/>
          </p:cNvSpPr>
          <p:nvPr>
            <p:ph type="ftr" sz="quarter" idx="11"/>
          </p:nvPr>
        </p:nvSpPr>
        <p:spPr/>
        <p:txBody>
          <a:bodyPr/>
          <a:lstStyle>
            <a:lvl1pPr>
              <a:defRPr/>
            </a:lvl1pPr>
          </a:lstStyle>
          <a:p>
            <a:pPr>
              <a:defRPr/>
            </a:pPr>
            <a:endParaRPr lang="en-US" altLang="en-US"/>
          </a:p>
        </p:txBody>
      </p:sp>
      <p:sp>
        <p:nvSpPr>
          <p:cNvPr id="5" name="Rectangle 4"/>
          <p:cNvSpPr>
            <a:spLocks noGrp="1" noChangeArrowheads="1"/>
          </p:cNvSpPr>
          <p:nvPr>
            <p:ph type="sldNum" sz="quarter" idx="12"/>
          </p:nvPr>
        </p:nvSpPr>
        <p:spPr/>
        <p:txBody>
          <a:bodyPr/>
          <a:lstStyle>
            <a:lvl1pPr>
              <a:defRPr/>
            </a:lvl1pPr>
          </a:lstStyle>
          <a:p>
            <a:pPr>
              <a:defRPr/>
            </a:pPr>
            <a:r>
              <a:rPr lang="en-US" altLang="en-US"/>
              <a:t>       </a:t>
            </a:r>
            <a:fld id="{F1C5644D-F75A-447E-8CC5-15627810E68F}" type="slidenum">
              <a:rPr lang="en-US" altLang="en-US"/>
              <a:pPr>
                <a:defRPr/>
              </a:pPr>
              <a:t>‹#›</a:t>
            </a:fld>
            <a:endParaRPr lang="en-US" altLang="en-US"/>
          </a:p>
        </p:txBody>
      </p:sp>
    </p:spTree>
    <p:extLst>
      <p:ext uri="{BB962C8B-B14F-4D97-AF65-F5344CB8AC3E}">
        <p14:creationId xmlns:p14="http://schemas.microsoft.com/office/powerpoint/2010/main" val="46952229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3" name="Rectangle 3"/>
          <p:cNvSpPr>
            <a:spLocks noGrp="1" noChangeArrowheads="1"/>
          </p:cNvSpPr>
          <p:nvPr>
            <p:ph type="ftr" sz="quarter" idx="11"/>
          </p:nvPr>
        </p:nvSpPr>
        <p:spPr/>
        <p:txBody>
          <a:bodyPr/>
          <a:lstStyle>
            <a:lvl1pPr>
              <a:defRPr/>
            </a:lvl1pPr>
          </a:lstStyle>
          <a:p>
            <a:pPr>
              <a:defRPr/>
            </a:pPr>
            <a:endParaRPr lang="en-US" altLang="en-US"/>
          </a:p>
        </p:txBody>
      </p:sp>
      <p:sp>
        <p:nvSpPr>
          <p:cNvPr id="4" name="Rectangle 4"/>
          <p:cNvSpPr>
            <a:spLocks noGrp="1" noChangeArrowheads="1"/>
          </p:cNvSpPr>
          <p:nvPr>
            <p:ph type="sldNum" sz="quarter" idx="12"/>
          </p:nvPr>
        </p:nvSpPr>
        <p:spPr/>
        <p:txBody>
          <a:bodyPr/>
          <a:lstStyle>
            <a:lvl1pPr>
              <a:defRPr/>
            </a:lvl1pPr>
          </a:lstStyle>
          <a:p>
            <a:pPr>
              <a:defRPr/>
            </a:pPr>
            <a:r>
              <a:rPr lang="en-US" altLang="en-US"/>
              <a:t>       </a:t>
            </a:r>
            <a:fld id="{C29E5349-973B-47D8-9BA0-03C762427117}" type="slidenum">
              <a:rPr lang="en-US" altLang="en-US"/>
              <a:pPr>
                <a:defRPr/>
              </a:pPr>
              <a:t>‹#›</a:t>
            </a:fld>
            <a:endParaRPr lang="en-US" altLang="en-US"/>
          </a:p>
        </p:txBody>
      </p:sp>
    </p:spTree>
    <p:extLst>
      <p:ext uri="{BB962C8B-B14F-4D97-AF65-F5344CB8AC3E}">
        <p14:creationId xmlns:p14="http://schemas.microsoft.com/office/powerpoint/2010/main" val="340240299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r>
              <a:rPr lang="en-US" altLang="en-US"/>
              <a:t>       </a:t>
            </a:r>
            <a:fld id="{7185F23D-A865-4575-99F3-BA07144BCF6F}" type="slidenum">
              <a:rPr lang="en-US" altLang="en-US"/>
              <a:pPr>
                <a:defRPr/>
              </a:pPr>
              <a:t>‹#›</a:t>
            </a:fld>
            <a:endParaRPr lang="en-US" altLang="en-US"/>
          </a:p>
        </p:txBody>
      </p:sp>
    </p:spTree>
    <p:extLst>
      <p:ext uri="{BB962C8B-B14F-4D97-AF65-F5344CB8AC3E}">
        <p14:creationId xmlns:p14="http://schemas.microsoft.com/office/powerpoint/2010/main" val="1428998840"/>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r>
              <a:rPr lang="en-US" altLang="en-US"/>
              <a:t>       </a:t>
            </a:r>
            <a:fld id="{3308F9B9-73AE-44E0-B6D4-8CC5B83EA1F0}" type="slidenum">
              <a:rPr lang="en-US" altLang="en-US"/>
              <a:pPr>
                <a:defRPr/>
              </a:pPr>
              <a:t>‹#›</a:t>
            </a:fld>
            <a:endParaRPr lang="en-US" altLang="en-US"/>
          </a:p>
        </p:txBody>
      </p:sp>
    </p:spTree>
    <p:extLst>
      <p:ext uri="{BB962C8B-B14F-4D97-AF65-F5344CB8AC3E}">
        <p14:creationId xmlns:p14="http://schemas.microsoft.com/office/powerpoint/2010/main" val="1492915064"/>
      </p:ext>
    </p:extLst>
  </p:cSld>
  <p:clrMapOvr>
    <a:masterClrMapping/>
  </p:clrMapOvr>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7490" name="Rectangle 2"/>
          <p:cNvSpPr>
            <a:spLocks noGrp="1" noChangeArrowheads="1"/>
          </p:cNvSpPr>
          <p:nvPr>
            <p:ph type="dt" sz="half" idx="2"/>
          </p:nvPr>
        </p:nvSpPr>
        <p:spPr bwMode="auto">
          <a:xfrm>
            <a:off x="68580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dirty="0">
                <a:cs typeface="Arial" charset="0"/>
              </a:defRPr>
            </a:lvl1pPr>
          </a:lstStyle>
          <a:p>
            <a:pPr>
              <a:defRPr/>
            </a:pPr>
            <a:r>
              <a:rPr lang="en-US" dirty="0"/>
              <a:t>CIS 421/521 - Intro to AI - </a:t>
            </a:r>
            <a:r>
              <a:rPr lang="de-DE" dirty="0" smtClean="0"/>
              <a:t>Fall </a:t>
            </a:r>
            <a:r>
              <a:rPr lang="is-IS" dirty="0" smtClean="0"/>
              <a:t>2019</a:t>
            </a:r>
            <a:endParaRPr lang="en-US" altLang="en-US" dirty="0"/>
          </a:p>
        </p:txBody>
      </p:sp>
      <p:sp>
        <p:nvSpPr>
          <p:cNvPr id="447491" name="Rectangle 3"/>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defRPr sz="1400">
                <a:cs typeface="Arial" charset="0"/>
              </a:defRPr>
            </a:lvl1pPr>
          </a:lstStyle>
          <a:p>
            <a:pPr>
              <a:defRPr/>
            </a:pPr>
            <a:endParaRPr lang="en-US" altLang="en-US"/>
          </a:p>
        </p:txBody>
      </p:sp>
      <p:sp>
        <p:nvSpPr>
          <p:cNvPr id="447492" name="Rectangle 4"/>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a:cs typeface="Arial" charset="0"/>
              </a:defRPr>
            </a:lvl1pPr>
          </a:lstStyle>
          <a:p>
            <a:pPr>
              <a:defRPr/>
            </a:pPr>
            <a:r>
              <a:rPr lang="en-US" altLang="en-US"/>
              <a:t>       </a:t>
            </a:r>
            <a:fld id="{E9385156-3977-46C9-8F80-ECC7BF7BD4F0}" type="slidenum">
              <a:rPr lang="en-US" altLang="en-US"/>
              <a:pPr>
                <a:defRPr/>
              </a:pPr>
              <a:t>‹#›</a:t>
            </a:fld>
            <a:endParaRPr lang="en-US" altLang="en-US"/>
          </a:p>
        </p:txBody>
      </p:sp>
      <p:sp>
        <p:nvSpPr>
          <p:cNvPr id="1029" name="Rectangle 5"/>
          <p:cNvSpPr>
            <a:spLocks noGrp="1" noChangeArrowheads="1"/>
          </p:cNvSpPr>
          <p:nvPr>
            <p:ph type="title"/>
          </p:nvPr>
        </p:nvSpPr>
        <p:spPr bwMode="auto">
          <a:xfrm>
            <a:off x="685800" y="609600"/>
            <a:ext cx="777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1030" name="Rectangle 6"/>
          <p:cNvSpPr>
            <a:spLocks noGrp="1" noChangeArrowheads="1"/>
          </p:cNvSpPr>
          <p:nvPr>
            <p:ph type="body" idx="1"/>
          </p:nvPr>
        </p:nvSpPr>
        <p:spPr bwMode="auto">
          <a:xfrm>
            <a:off x="685800" y="12954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1" name="Line 7"/>
          <p:cNvSpPr>
            <a:spLocks noChangeShapeType="1"/>
          </p:cNvSpPr>
          <p:nvPr/>
        </p:nvSpPr>
        <p:spPr bwMode="auto">
          <a:xfrm>
            <a:off x="687388" y="1143000"/>
            <a:ext cx="7770812" cy="0"/>
          </a:xfrm>
          <a:prstGeom prst="line">
            <a:avLst/>
          </a:prstGeom>
          <a:noFill/>
          <a:ln w="12700">
            <a:solidFill>
              <a:srgbClr val="003399"/>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pic>
        <p:nvPicPr>
          <p:cNvPr id="1032" name="Picture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39000" y="6275388"/>
            <a:ext cx="121920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4289383"/>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52" r:id="rId14"/>
  </p:sldLayoutIdLst>
  <p:transition/>
  <p:hf hdr="0" ftr="0"/>
  <p:txStyles>
    <p:titleStyle>
      <a:lvl1pPr algn="l" rtl="0" eaLnBrk="0" fontAlgn="base" hangingPunct="0">
        <a:spcBef>
          <a:spcPct val="0"/>
        </a:spcBef>
        <a:spcAft>
          <a:spcPct val="0"/>
        </a:spcAft>
        <a:defRPr sz="3200" b="1">
          <a:solidFill>
            <a:srgbClr val="000066"/>
          </a:solidFill>
          <a:latin typeface="+mj-lt"/>
          <a:ea typeface="+mj-ea"/>
          <a:cs typeface="+mj-cs"/>
        </a:defRPr>
      </a:lvl1pPr>
      <a:lvl2pPr algn="l" rtl="0" eaLnBrk="0" fontAlgn="base" hangingPunct="0">
        <a:spcBef>
          <a:spcPct val="0"/>
        </a:spcBef>
        <a:spcAft>
          <a:spcPct val="0"/>
        </a:spcAft>
        <a:defRPr sz="3200" b="1">
          <a:solidFill>
            <a:srgbClr val="000066"/>
          </a:solidFill>
          <a:latin typeface="Arial" charset="0"/>
        </a:defRPr>
      </a:lvl2pPr>
      <a:lvl3pPr algn="l" rtl="0" eaLnBrk="0" fontAlgn="base" hangingPunct="0">
        <a:spcBef>
          <a:spcPct val="0"/>
        </a:spcBef>
        <a:spcAft>
          <a:spcPct val="0"/>
        </a:spcAft>
        <a:defRPr sz="3200" b="1">
          <a:solidFill>
            <a:srgbClr val="000066"/>
          </a:solidFill>
          <a:latin typeface="Arial" charset="0"/>
        </a:defRPr>
      </a:lvl3pPr>
      <a:lvl4pPr algn="l" rtl="0" eaLnBrk="0" fontAlgn="base" hangingPunct="0">
        <a:spcBef>
          <a:spcPct val="0"/>
        </a:spcBef>
        <a:spcAft>
          <a:spcPct val="0"/>
        </a:spcAft>
        <a:defRPr sz="3200" b="1">
          <a:solidFill>
            <a:srgbClr val="000066"/>
          </a:solidFill>
          <a:latin typeface="Arial" charset="0"/>
        </a:defRPr>
      </a:lvl4pPr>
      <a:lvl5pPr algn="l" rtl="0" eaLnBrk="0" fontAlgn="base" hangingPunct="0">
        <a:spcBef>
          <a:spcPct val="0"/>
        </a:spcBef>
        <a:spcAft>
          <a:spcPct val="0"/>
        </a:spcAft>
        <a:defRPr sz="3200" b="1">
          <a:solidFill>
            <a:srgbClr val="000066"/>
          </a:solidFill>
          <a:latin typeface="Arial" charset="0"/>
        </a:defRPr>
      </a:lvl5pPr>
      <a:lvl6pPr marL="457200" algn="l" rtl="0" eaLnBrk="0" fontAlgn="base" hangingPunct="0">
        <a:spcBef>
          <a:spcPct val="0"/>
        </a:spcBef>
        <a:spcAft>
          <a:spcPct val="0"/>
        </a:spcAft>
        <a:defRPr sz="3200" b="1">
          <a:solidFill>
            <a:srgbClr val="000066"/>
          </a:solidFill>
          <a:latin typeface="Arial" charset="0"/>
        </a:defRPr>
      </a:lvl6pPr>
      <a:lvl7pPr marL="914400" algn="l" rtl="0" eaLnBrk="0" fontAlgn="base" hangingPunct="0">
        <a:spcBef>
          <a:spcPct val="0"/>
        </a:spcBef>
        <a:spcAft>
          <a:spcPct val="0"/>
        </a:spcAft>
        <a:defRPr sz="3200" b="1">
          <a:solidFill>
            <a:srgbClr val="000066"/>
          </a:solidFill>
          <a:latin typeface="Arial" charset="0"/>
        </a:defRPr>
      </a:lvl7pPr>
      <a:lvl8pPr marL="1371600" algn="l" rtl="0" eaLnBrk="0" fontAlgn="base" hangingPunct="0">
        <a:spcBef>
          <a:spcPct val="0"/>
        </a:spcBef>
        <a:spcAft>
          <a:spcPct val="0"/>
        </a:spcAft>
        <a:defRPr sz="3200" b="1">
          <a:solidFill>
            <a:srgbClr val="000066"/>
          </a:solidFill>
          <a:latin typeface="Arial" charset="0"/>
        </a:defRPr>
      </a:lvl8pPr>
      <a:lvl9pPr marL="1828800" algn="l" rtl="0" eaLnBrk="0" fontAlgn="base" hangingPunct="0">
        <a:spcBef>
          <a:spcPct val="0"/>
        </a:spcBef>
        <a:spcAft>
          <a:spcPct val="0"/>
        </a:spcAft>
        <a:defRPr sz="3200" b="1">
          <a:solidFill>
            <a:srgbClr val="000066"/>
          </a:solidFill>
          <a:latin typeface="Arial" charset="0"/>
        </a:defRPr>
      </a:lvl9pPr>
    </p:titleStyle>
    <p:bodyStyle>
      <a:lvl1pPr marL="342900" indent="-342900" algn="l" rtl="0" eaLnBrk="0" fontAlgn="base" hangingPunct="0">
        <a:spcBef>
          <a:spcPct val="20000"/>
        </a:spcBef>
        <a:spcAft>
          <a:spcPct val="0"/>
        </a:spcAft>
        <a:buClr>
          <a:srgbClr val="000099"/>
        </a:buClr>
        <a:buSzPct val="100000"/>
        <a:buFont typeface="Symbol" pitchFamily="18" charset="2"/>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99"/>
        </a:buClr>
        <a:buSzPct val="100000"/>
        <a:buChar char="•"/>
        <a:defRPr sz="2000">
          <a:solidFill>
            <a:schemeClr val="tx1"/>
          </a:solidFill>
          <a:latin typeface="+mn-lt"/>
        </a:defRPr>
      </a:lvl2pPr>
      <a:lvl3pPr marL="1143000" indent="-228600" algn="l" rtl="0" eaLnBrk="0" fontAlgn="base" hangingPunct="0">
        <a:spcBef>
          <a:spcPct val="20000"/>
        </a:spcBef>
        <a:spcAft>
          <a:spcPct val="0"/>
        </a:spcAft>
        <a:buClr>
          <a:srgbClr val="000099"/>
        </a:buClr>
        <a:buSzPct val="100000"/>
        <a:buChar char="—"/>
        <a:defRPr>
          <a:solidFill>
            <a:schemeClr val="tx1"/>
          </a:solidFill>
          <a:latin typeface="+mn-lt"/>
        </a:defRPr>
      </a:lvl3pPr>
      <a:lvl4pPr marL="1600200" indent="-228600" algn="l" rtl="0" eaLnBrk="0" fontAlgn="base" hangingPunct="0">
        <a:spcBef>
          <a:spcPct val="20000"/>
        </a:spcBef>
        <a:spcAft>
          <a:spcPct val="0"/>
        </a:spcAft>
        <a:buClr>
          <a:srgbClr val="000099"/>
        </a:buClr>
        <a:buSzPct val="100000"/>
        <a:buChar char="–"/>
        <a:defRPr sz="1600">
          <a:solidFill>
            <a:schemeClr val="tx1"/>
          </a:solidFill>
          <a:latin typeface="+mn-lt"/>
        </a:defRPr>
      </a:lvl4pPr>
      <a:lvl5pPr marL="2057400" indent="-228600" algn="l" rtl="0" eaLnBrk="0" fontAlgn="base" hangingPunct="0">
        <a:spcBef>
          <a:spcPct val="20000"/>
        </a:spcBef>
        <a:spcAft>
          <a:spcPct val="0"/>
        </a:spcAft>
        <a:buClr>
          <a:srgbClr val="000099"/>
        </a:buClr>
        <a:buSzPct val="100000"/>
        <a:buChar char="»"/>
        <a:defRPr sz="1600">
          <a:solidFill>
            <a:schemeClr val="tx1"/>
          </a:solidFill>
          <a:latin typeface="+mn-lt"/>
        </a:defRPr>
      </a:lvl5pPr>
      <a:lvl6pPr marL="2514600" indent="-228600" algn="l" rtl="0" eaLnBrk="0" fontAlgn="base" hangingPunct="0">
        <a:spcBef>
          <a:spcPct val="20000"/>
        </a:spcBef>
        <a:spcAft>
          <a:spcPct val="0"/>
        </a:spcAft>
        <a:buClr>
          <a:srgbClr val="000099"/>
        </a:buClr>
        <a:buSzPct val="100000"/>
        <a:buChar char="»"/>
        <a:defRPr sz="1600">
          <a:solidFill>
            <a:schemeClr val="tx1"/>
          </a:solidFill>
          <a:latin typeface="+mn-lt"/>
        </a:defRPr>
      </a:lvl6pPr>
      <a:lvl7pPr marL="2971800" indent="-228600" algn="l" rtl="0" eaLnBrk="0" fontAlgn="base" hangingPunct="0">
        <a:spcBef>
          <a:spcPct val="20000"/>
        </a:spcBef>
        <a:spcAft>
          <a:spcPct val="0"/>
        </a:spcAft>
        <a:buClr>
          <a:srgbClr val="000099"/>
        </a:buClr>
        <a:buSzPct val="100000"/>
        <a:buChar char="»"/>
        <a:defRPr sz="1600">
          <a:solidFill>
            <a:schemeClr val="tx1"/>
          </a:solidFill>
          <a:latin typeface="+mn-lt"/>
        </a:defRPr>
      </a:lvl7pPr>
      <a:lvl8pPr marL="3429000" indent="-228600" algn="l" rtl="0" eaLnBrk="0" fontAlgn="base" hangingPunct="0">
        <a:spcBef>
          <a:spcPct val="20000"/>
        </a:spcBef>
        <a:spcAft>
          <a:spcPct val="0"/>
        </a:spcAft>
        <a:buClr>
          <a:srgbClr val="000099"/>
        </a:buClr>
        <a:buSzPct val="100000"/>
        <a:buChar char="»"/>
        <a:defRPr sz="1600">
          <a:solidFill>
            <a:schemeClr val="tx1"/>
          </a:solidFill>
          <a:latin typeface="+mn-lt"/>
        </a:defRPr>
      </a:lvl8pPr>
      <a:lvl9pPr marL="3886200" indent="-228600" algn="l" rtl="0" eaLnBrk="0" fontAlgn="base" hangingPunct="0">
        <a:spcBef>
          <a:spcPct val="20000"/>
        </a:spcBef>
        <a:spcAft>
          <a:spcPct val="0"/>
        </a:spcAft>
        <a:buClr>
          <a:srgbClr val="000099"/>
        </a:buClr>
        <a:buSzPct val="10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9.xml"/><Relationship Id="rId5" Type="http://schemas.openxmlformats.org/officeDocument/2006/relationships/image" Target="../media/image8.png"/><Relationship Id="rId6" Type="http://schemas.openxmlformats.org/officeDocument/2006/relationships/hyperlink" Target="https://youtu.be/x-VTfcmrLEQ" TargetMode="External"/><Relationship Id="rId1" Type="http://schemas.microsoft.com/office/2007/relationships/media" Target="../media/media1.mp4"/><Relationship Id="rId2" Type="http://schemas.openxmlformats.org/officeDocument/2006/relationships/video" Target="../media/media1.mp4"/></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0.xml"/><Relationship Id="rId5" Type="http://schemas.openxmlformats.org/officeDocument/2006/relationships/image" Target="../media/image9.png"/><Relationship Id="rId6" Type="http://schemas.openxmlformats.org/officeDocument/2006/relationships/hyperlink" Target="https://youtu.be/NUgMa5coCoE" TargetMode="External"/><Relationship Id="rId1" Type="http://schemas.microsoft.com/office/2007/relationships/media" Target="../media/media2.mp4"/><Relationship Id="rId2" Type="http://schemas.openxmlformats.org/officeDocument/2006/relationships/video" Target="../media/media2.mp4"/></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hyperlink" Target="https://www.redblobgames.com/pathfinding/a-star/introduction.html"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redblobgames.com/pathfinding/a-star/introduction.html" TargetMode="External"/><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hyperlink" Target="https://www.redblobgames.com/pathfinding/a-star/introduction.html" TargetMode="External"/><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hyperlink" Target="https://www.redblobgames.com/pathfinding/a-star/introduction.html" TargetMode="External"/><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hyperlink" Target="https://www.redblobgames.com/pathfinding/a-star/introduction.html" TargetMode="External"/><Relationship Id="rId5" Type="http://schemas.openxmlformats.org/officeDocument/2006/relationships/image" Target="../media/image15.png"/><Relationship Id="rId1" Type="http://schemas.microsoft.com/office/2007/relationships/media" Target="../media/media3.mov"/><Relationship Id="rId2" Type="http://schemas.openxmlformats.org/officeDocument/2006/relationships/video" Target="../media/media3.mov"/></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hyperlink" Target="https://www.redblobgames.com/pathfinding/a-star/introduction.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redblobgames.com/pathfinding/a-star/introduction.html" TargetMode="Externa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hyperlink" Target="https://www.redblobgames.com/pathfinding/a-star/introduction.html" TargetMode="External"/><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hyperlink" Target="https://www.redblobgames.com/pathfinding/a-star/introduction.html" TargetMode="External"/><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0.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3.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3.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5.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hyperlink" Target="https://www.redblobgames.com/pathfinding/a-star/introduction.html" TargetMode="External"/><Relationship Id="rId5" Type="http://schemas.openxmlformats.org/officeDocument/2006/relationships/image" Target="../media/image28.png"/><Relationship Id="rId1" Type="http://schemas.microsoft.com/office/2007/relationships/media" Target="../media/media4.mov"/><Relationship Id="rId2" Type="http://schemas.openxmlformats.org/officeDocument/2006/relationships/video" Target="../media/media4.mov"/></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3.jpe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hyperlink" Target="https://www.redblobgames.com/pathfinding/a-star/introduction.html" TargetMode="External"/><Relationship Id="rId5" Type="http://schemas.openxmlformats.org/officeDocument/2006/relationships/image" Target="../media/image33.png"/><Relationship Id="rId1" Type="http://schemas.microsoft.com/office/2007/relationships/media" Target="../media/media5.mov"/><Relationship Id="rId2" Type="http://schemas.openxmlformats.org/officeDocument/2006/relationships/video" Target="../media/media5.mov"/></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23.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redblobgames.com/pathfinding/a-star/introduction.html" TargetMode="External"/><Relationship Id="rId3" Type="http://schemas.openxmlformats.org/officeDocument/2006/relationships/image" Target="../media/image34.png"/></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2.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43.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68.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8.xml"/><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4.png"/><Relationship Id="rId1" Type="http://schemas.openxmlformats.org/officeDocument/2006/relationships/tags" Target="../tags/tag1.xml"/><Relationship Id="rId2" Type="http://schemas.openxmlformats.org/officeDocument/2006/relationships/tags" Target="../tags/tag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9.xml"/><Relationship Id="rId5" Type="http://schemas.openxmlformats.org/officeDocument/2006/relationships/image" Target="../media/image48.png"/><Relationship Id="rId6" Type="http://schemas.openxmlformats.org/officeDocument/2006/relationships/image" Target="../media/image49.png"/><Relationship Id="rId1" Type="http://schemas.openxmlformats.org/officeDocument/2006/relationships/tags" Target="../tags/tag3.xml"/><Relationship Id="rId2" Type="http://schemas.openxmlformats.org/officeDocument/2006/relationships/tags" Target="../tags/tag4.xml"/></Relationships>
</file>

<file path=ppt/slides/_rels/slide71.xml.rels><?xml version="1.0" encoding="UTF-8" standalone="yes"?>
<Relationships xmlns="http://schemas.openxmlformats.org/package/2006/relationships"><Relationship Id="rId11" Type="http://schemas.openxmlformats.org/officeDocument/2006/relationships/image" Target="../media/image52.png"/><Relationship Id="rId12" Type="http://schemas.openxmlformats.org/officeDocument/2006/relationships/image" Target="../media/image48.png"/><Relationship Id="rId13" Type="http://schemas.openxmlformats.org/officeDocument/2006/relationships/image" Target="../media/image53.png"/><Relationship Id="rId14" Type="http://schemas.openxmlformats.org/officeDocument/2006/relationships/image" Target="../media/image49.png"/><Relationship Id="rId1" Type="http://schemas.openxmlformats.org/officeDocument/2006/relationships/tags" Target="../tags/tag5.xml"/><Relationship Id="rId2" Type="http://schemas.openxmlformats.org/officeDocument/2006/relationships/tags" Target="../tags/tag6.xml"/><Relationship Id="rId3" Type="http://schemas.openxmlformats.org/officeDocument/2006/relationships/tags" Target="../tags/tag7.xml"/><Relationship Id="rId4" Type="http://schemas.openxmlformats.org/officeDocument/2006/relationships/tags" Target="../tags/tag8.xml"/><Relationship Id="rId5" Type="http://schemas.openxmlformats.org/officeDocument/2006/relationships/tags" Target="../tags/tag9.xml"/><Relationship Id="rId6" Type="http://schemas.openxmlformats.org/officeDocument/2006/relationships/tags" Target="../tags/tag10.xml"/><Relationship Id="rId7" Type="http://schemas.openxmlformats.org/officeDocument/2006/relationships/slideLayout" Target="../slideLayouts/slideLayout2.xml"/><Relationship Id="rId8" Type="http://schemas.openxmlformats.org/officeDocument/2006/relationships/notesSlide" Target="../notesSlides/notesSlide60.xml"/><Relationship Id="rId9" Type="http://schemas.openxmlformats.org/officeDocument/2006/relationships/image" Target="../media/image50.png"/><Relationship Id="rId10" Type="http://schemas.openxmlformats.org/officeDocument/2006/relationships/image" Target="../media/image51.png"/></Relationships>
</file>

<file path=ppt/slides/_rels/slide72.xml.rels><?xml version="1.0" encoding="UTF-8" standalone="yes"?>
<Relationships xmlns="http://schemas.openxmlformats.org/package/2006/relationships"><Relationship Id="rId3" Type="http://schemas.openxmlformats.org/officeDocument/2006/relationships/tags" Target="../tags/tag13.xml"/><Relationship Id="rId4" Type="http://schemas.openxmlformats.org/officeDocument/2006/relationships/tags" Target="../tags/tag14.xml"/><Relationship Id="rId5" Type="http://schemas.openxmlformats.org/officeDocument/2006/relationships/tags" Target="../tags/tag15.xml"/><Relationship Id="rId6" Type="http://schemas.openxmlformats.org/officeDocument/2006/relationships/slideLayout" Target="../slideLayouts/slideLayout2.xml"/><Relationship Id="rId7" Type="http://schemas.openxmlformats.org/officeDocument/2006/relationships/image" Target="../media/image54.png"/><Relationship Id="rId8" Type="http://schemas.openxmlformats.org/officeDocument/2006/relationships/image" Target="../media/image55.png"/><Relationship Id="rId9" Type="http://schemas.openxmlformats.org/officeDocument/2006/relationships/image" Target="../media/image52.png"/><Relationship Id="rId10" Type="http://schemas.openxmlformats.org/officeDocument/2006/relationships/image" Target="../media/image48.png"/><Relationship Id="rId11" Type="http://schemas.openxmlformats.org/officeDocument/2006/relationships/image" Target="../media/image49.png"/><Relationship Id="rId1" Type="http://schemas.openxmlformats.org/officeDocument/2006/relationships/tags" Target="../tags/tag11.xml"/><Relationship Id="rId2" Type="http://schemas.openxmlformats.org/officeDocument/2006/relationships/tags" Target="../tags/tag12.xml"/></Relationships>
</file>

<file path=ppt/slides/_rels/slide73.xml.rels><?xml version="1.0" encoding="UTF-8" standalone="yes"?>
<Relationships xmlns="http://schemas.openxmlformats.org/package/2006/relationships"><Relationship Id="rId3" Type="http://schemas.openxmlformats.org/officeDocument/2006/relationships/tags" Target="../tags/tag18.xml"/><Relationship Id="rId4" Type="http://schemas.openxmlformats.org/officeDocument/2006/relationships/tags" Target="../tags/tag19.xml"/><Relationship Id="rId5" Type="http://schemas.openxmlformats.org/officeDocument/2006/relationships/slideLayout" Target="../slideLayouts/slideLayout2.xml"/><Relationship Id="rId6" Type="http://schemas.openxmlformats.org/officeDocument/2006/relationships/image" Target="../media/image56.png"/><Relationship Id="rId7" Type="http://schemas.openxmlformats.org/officeDocument/2006/relationships/image" Target="../media/image52.png"/><Relationship Id="rId8" Type="http://schemas.openxmlformats.org/officeDocument/2006/relationships/image" Target="../media/image48.png"/><Relationship Id="rId9" Type="http://schemas.openxmlformats.org/officeDocument/2006/relationships/image" Target="../media/image49.png"/><Relationship Id="rId1" Type="http://schemas.openxmlformats.org/officeDocument/2006/relationships/tags" Target="../tags/tag16.xml"/><Relationship Id="rId2" Type="http://schemas.openxmlformats.org/officeDocument/2006/relationships/tags" Target="../tags/tag1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77.xml.rels><?xml version="1.0" encoding="UTF-8" standalone="yes"?>
<Relationships xmlns="http://schemas.openxmlformats.org/package/2006/relationships"><Relationship Id="rId3" Type="http://schemas.openxmlformats.org/officeDocument/2006/relationships/image" Target="../media/image57.tiff"/><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tif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68.xml"/><Relationship Id="rId4" Type="http://schemas.openxmlformats.org/officeDocument/2006/relationships/image" Target="../media/image60.jpeg"/><Relationship Id="rId5" Type="http://schemas.openxmlformats.org/officeDocument/2006/relationships/oleObject" Target="../embeddings/oleObject1.bin"/><Relationship Id="rId6" Type="http://schemas.openxmlformats.org/officeDocument/2006/relationships/image" Target="../media/image59.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p:txBody>
          <a:bodyPr/>
          <a:lstStyle/>
          <a:p>
            <a:r>
              <a:rPr lang="en-US" dirty="0"/>
              <a:t/>
            </a:r>
            <a:br>
              <a:rPr lang="en-US" dirty="0"/>
            </a:br>
            <a:r>
              <a:rPr lang="en-US" dirty="0"/>
              <a:t>Informed </a:t>
            </a:r>
            <a:r>
              <a:rPr lang="en-US" dirty="0" smtClean="0"/>
              <a:t>Search</a:t>
            </a:r>
            <a:r>
              <a:rPr lang="en-US" sz="2800" dirty="0"/>
              <a:t/>
            </a:r>
            <a:br>
              <a:rPr lang="en-US" sz="2800" dirty="0"/>
            </a:br>
            <a:r>
              <a:rPr lang="en-US" sz="2800" dirty="0"/>
              <a:t>	</a:t>
            </a:r>
          </a:p>
        </p:txBody>
      </p:sp>
      <p:sp>
        <p:nvSpPr>
          <p:cNvPr id="4099" name="Rectangle 3"/>
          <p:cNvSpPr>
            <a:spLocks noGrp="1" noChangeArrowheads="1"/>
          </p:cNvSpPr>
          <p:nvPr>
            <p:ph type="subTitle" idx="1"/>
          </p:nvPr>
        </p:nvSpPr>
        <p:spPr>
          <a:xfrm>
            <a:off x="609600" y="3733800"/>
            <a:ext cx="7086600" cy="1752600"/>
          </a:xfrm>
        </p:spPr>
        <p:txBody>
          <a:bodyPr/>
          <a:lstStyle/>
          <a:p>
            <a:r>
              <a:rPr lang="en-US" dirty="0"/>
              <a:t/>
            </a:r>
            <a:br>
              <a:rPr lang="en-US" dirty="0"/>
            </a:br>
            <a:endParaRPr lang="en-US" dirty="0"/>
          </a:p>
        </p:txBody>
      </p:sp>
      <p:pic>
        <p:nvPicPr>
          <p:cNvPr id="5" name="Picture 9" descr="http://aima.cs.berkeley.edu/cover2.jpg"/>
          <p:cNvPicPr>
            <a:picLocks noChangeAspect="1" noChangeArrowheads="1"/>
          </p:cNvPicPr>
          <p:nvPr/>
        </p:nvPicPr>
        <p:blipFill>
          <a:blip r:embed="rId3" cstate="print"/>
          <a:srcRect/>
          <a:stretch>
            <a:fillRect/>
          </a:stretch>
        </p:blipFill>
        <p:spPr bwMode="auto">
          <a:xfrm>
            <a:off x="4572000" y="1320450"/>
            <a:ext cx="3719237" cy="48267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23346" y="4151722"/>
            <a:ext cx="4448654" cy="2062103"/>
          </a:xfrm>
          <a:prstGeom prst="rect">
            <a:avLst/>
          </a:prstGeom>
          <a:noFill/>
        </p:spPr>
        <p:txBody>
          <a:bodyPr wrap="none" rtlCol="0">
            <a:spAutoFit/>
          </a:bodyPr>
          <a:lstStyle/>
          <a:p>
            <a:pPr algn="ctr"/>
            <a:r>
              <a:rPr lang="en-US" dirty="0" smtClean="0">
                <a:solidFill>
                  <a:srgbClr val="FF0000"/>
                </a:solidFill>
              </a:rPr>
              <a:t>Read AIMA 3.1-3.6.</a:t>
            </a:r>
          </a:p>
          <a:p>
            <a:pPr algn="ctr"/>
            <a:r>
              <a:rPr lang="en-US" dirty="0" smtClean="0">
                <a:solidFill>
                  <a:srgbClr val="FF0000"/>
                </a:solidFill>
              </a:rPr>
              <a:t>Some materials will not </a:t>
            </a:r>
          </a:p>
          <a:p>
            <a:pPr algn="ctr"/>
            <a:r>
              <a:rPr lang="en-US" dirty="0" smtClean="0">
                <a:solidFill>
                  <a:srgbClr val="FF0000"/>
                </a:solidFill>
              </a:rPr>
              <a:t>be covered in lecture, </a:t>
            </a:r>
            <a:r>
              <a:rPr lang="en-US" dirty="0">
                <a:solidFill>
                  <a:srgbClr val="FF0000"/>
                </a:solidFill>
              </a:rPr>
              <a:t>but</a:t>
            </a:r>
            <a:r>
              <a:rPr lang="en-US" dirty="0" smtClean="0">
                <a:solidFill>
                  <a:srgbClr val="FF0000"/>
                </a:solidFill>
              </a:rPr>
              <a:t> </a:t>
            </a:r>
          </a:p>
          <a:p>
            <a:pPr algn="ctr"/>
            <a:r>
              <a:rPr lang="en-US" dirty="0" smtClean="0">
                <a:solidFill>
                  <a:srgbClr val="FF0000"/>
                </a:solidFill>
              </a:rPr>
              <a:t>will be on the exam.</a:t>
            </a:r>
            <a:endParaRPr lang="en-US" dirty="0"/>
          </a:p>
        </p:txBody>
      </p:sp>
    </p:spTree>
    <p:extLst>
      <p:ext uri="{BB962C8B-B14F-4D97-AF65-F5344CB8AC3E}">
        <p14:creationId xmlns:p14="http://schemas.microsoft.com/office/powerpoint/2010/main" val="544332197"/>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Breadth first search</a:t>
            </a:r>
            <a:endParaRPr lang="en-US" dirty="0"/>
          </a:p>
        </p:txBody>
      </p:sp>
      <p:pic>
        <p:nvPicPr>
          <p:cNvPr id="6" name="Animation of Graph BFS Algorithm set to music">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85800" y="1395413"/>
            <a:ext cx="7772400" cy="4371975"/>
          </a:xfrm>
        </p:spPr>
      </p:pic>
      <p:sp>
        <p:nvSpPr>
          <p:cNvPr id="4" name="Date Placeholder 3"/>
          <p:cNvSpPr>
            <a:spLocks noGrp="1"/>
          </p:cNvSpPr>
          <p:nvPr>
            <p:ph type="dt" sz="half" idx="10"/>
          </p:nvPr>
        </p:nvSpPr>
        <p:spPr/>
        <p:txBody>
          <a:bodyPr/>
          <a:lstStyle/>
          <a:p>
            <a:pPr>
              <a:defRPr/>
            </a:pPr>
            <a:r>
              <a:rPr lang="en-US" dirty="0" smtClean="0"/>
              <a:t>CIS 421/521 -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10</a:t>
            </a:fld>
            <a:endParaRPr lang="en-US" altLang="en-US"/>
          </a:p>
        </p:txBody>
      </p:sp>
      <p:sp>
        <p:nvSpPr>
          <p:cNvPr id="7" name="Rectangle 6"/>
          <p:cNvSpPr/>
          <p:nvPr/>
        </p:nvSpPr>
        <p:spPr>
          <a:xfrm>
            <a:off x="2552700" y="5734731"/>
            <a:ext cx="4038600" cy="461665"/>
          </a:xfrm>
          <a:prstGeom prst="rect">
            <a:avLst/>
          </a:prstGeom>
        </p:spPr>
        <p:txBody>
          <a:bodyPr wrap="square">
            <a:spAutoFit/>
          </a:bodyPr>
          <a:lstStyle/>
          <a:p>
            <a:r>
              <a:rPr lang="en-US" sz="2400" dirty="0">
                <a:hlinkClick r:id="rId6"/>
              </a:rPr>
              <a:t>https://</a:t>
            </a:r>
            <a:r>
              <a:rPr lang="en-US" sz="2400" dirty="0" err="1">
                <a:hlinkClick r:id="rId6"/>
              </a:rPr>
              <a:t>youtu.be</a:t>
            </a:r>
            <a:r>
              <a:rPr lang="en-US" sz="2400" dirty="0">
                <a:hlinkClick r:id="rId6"/>
              </a:rPr>
              <a:t>/x-</a:t>
            </a:r>
            <a:r>
              <a:rPr lang="en-US" sz="2400" dirty="0" err="1">
                <a:hlinkClick r:id="rId6"/>
              </a:rPr>
              <a:t>VTfcmrLEQ</a:t>
            </a:r>
            <a:endParaRPr lang="en-US" sz="2400" dirty="0"/>
          </a:p>
        </p:txBody>
      </p:sp>
    </p:spTree>
    <p:extLst>
      <p:ext uri="{BB962C8B-B14F-4D97-AF65-F5344CB8AC3E}">
        <p14:creationId xmlns:p14="http://schemas.microsoft.com/office/powerpoint/2010/main" val="993676416"/>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Depth first search</a:t>
            </a:r>
            <a:endParaRPr lang="en-US" dirty="0"/>
          </a:p>
        </p:txBody>
      </p:sp>
      <p:sp>
        <p:nvSpPr>
          <p:cNvPr id="4" name="Date Placeholder 3"/>
          <p:cNvSpPr>
            <a:spLocks noGrp="1"/>
          </p:cNvSpPr>
          <p:nvPr>
            <p:ph type="dt" sz="half" idx="10"/>
          </p:nvPr>
        </p:nvSpPr>
        <p:spPr/>
        <p:txBody>
          <a:bodyPr/>
          <a:lstStyle/>
          <a:p>
            <a:pPr>
              <a:defRPr/>
            </a:pPr>
            <a:r>
              <a:rPr lang="en-US" dirty="0" smtClean="0"/>
              <a:t>CIS 421/521 -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11</a:t>
            </a:fld>
            <a:endParaRPr lang="en-US" altLang="en-US"/>
          </a:p>
        </p:txBody>
      </p:sp>
      <p:pic>
        <p:nvPicPr>
          <p:cNvPr id="7" name="Animation of Graph DFS(depth first search) Algorithm set to music">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85800" y="1395413"/>
            <a:ext cx="7772400" cy="4371975"/>
          </a:xfrm>
        </p:spPr>
      </p:pic>
      <p:sp>
        <p:nvSpPr>
          <p:cNvPr id="8" name="Rectangle 7"/>
          <p:cNvSpPr/>
          <p:nvPr/>
        </p:nvSpPr>
        <p:spPr>
          <a:xfrm>
            <a:off x="2286000" y="2890391"/>
            <a:ext cx="4572000" cy="1077218"/>
          </a:xfrm>
          <a:prstGeom prst="rect">
            <a:avLst/>
          </a:prstGeom>
        </p:spPr>
        <p:txBody>
          <a:bodyPr>
            <a:spAutoFit/>
          </a:bodyPr>
          <a:lstStyle/>
          <a:p>
            <a:r>
              <a:rPr lang="en-US" dirty="0"/>
              <a:t>https://y2mate.com/</a:t>
            </a:r>
            <a:r>
              <a:rPr lang="en-US" dirty="0" err="1"/>
              <a:t>youtube</a:t>
            </a:r>
            <a:r>
              <a:rPr lang="en-US" dirty="0"/>
              <a:t>/NUgMa5coCoE</a:t>
            </a:r>
          </a:p>
        </p:txBody>
      </p:sp>
      <p:sp>
        <p:nvSpPr>
          <p:cNvPr id="9" name="Rectangle 8"/>
          <p:cNvSpPr/>
          <p:nvPr/>
        </p:nvSpPr>
        <p:spPr>
          <a:xfrm>
            <a:off x="2462893" y="5786735"/>
            <a:ext cx="4218214" cy="461665"/>
          </a:xfrm>
          <a:prstGeom prst="rect">
            <a:avLst/>
          </a:prstGeom>
        </p:spPr>
        <p:txBody>
          <a:bodyPr wrap="square">
            <a:spAutoFit/>
          </a:bodyPr>
          <a:lstStyle/>
          <a:p>
            <a:r>
              <a:rPr lang="en-US" sz="2400" dirty="0">
                <a:hlinkClick r:id="rId6"/>
              </a:rPr>
              <a:t>https://</a:t>
            </a:r>
            <a:r>
              <a:rPr lang="en-US" sz="2400" dirty="0" err="1">
                <a:hlinkClick r:id="rId6"/>
              </a:rPr>
              <a:t>youtu.be</a:t>
            </a:r>
            <a:r>
              <a:rPr lang="en-US" sz="2400" dirty="0">
                <a:hlinkClick r:id="rId6"/>
              </a:rPr>
              <a:t>/NUgMa5coCoE</a:t>
            </a:r>
            <a:endParaRPr lang="en-US" sz="2400" dirty="0"/>
          </a:p>
        </p:txBody>
      </p:sp>
    </p:spTree>
    <p:extLst>
      <p:ext uri="{BB962C8B-B14F-4D97-AF65-F5344CB8AC3E}">
        <p14:creationId xmlns:p14="http://schemas.microsoft.com/office/powerpoint/2010/main" val="706272675"/>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type="title"/>
          </p:nvPr>
        </p:nvSpPr>
        <p:spPr/>
        <p:txBody>
          <a:bodyPr/>
          <a:lstStyle/>
          <a:p>
            <a:pPr eaLnBrk="1" hangingPunct="1"/>
            <a:r>
              <a:rPr lang="en-US" dirty="0"/>
              <a:t>Fringe Strategies </a:t>
            </a:r>
            <a:r>
              <a:rPr lang="en-US" dirty="0" smtClean="0"/>
              <a:t>with One Queue</a:t>
            </a:r>
          </a:p>
        </p:txBody>
      </p:sp>
      <p:sp>
        <p:nvSpPr>
          <p:cNvPr id="29711" name="Rectangle 15"/>
          <p:cNvSpPr>
            <a:spLocks noGrp="1" noChangeArrowheads="1"/>
          </p:cNvSpPr>
          <p:nvPr>
            <p:ph idx="1"/>
          </p:nvPr>
        </p:nvSpPr>
        <p:spPr>
          <a:xfrm>
            <a:off x="285750" y="1939527"/>
            <a:ext cx="4381500" cy="3546873"/>
          </a:xfrm>
        </p:spPr>
        <p:txBody>
          <a:bodyPr/>
          <a:lstStyle/>
          <a:p>
            <a:pPr eaLnBrk="1" hangingPunct="1"/>
            <a:r>
              <a:rPr lang="en-US" sz="2100" dirty="0" smtClean="0"/>
              <a:t>These </a:t>
            </a:r>
            <a:r>
              <a:rPr lang="en-US" sz="2100" dirty="0"/>
              <a:t>search algorithms are the same except for fringe strategies</a:t>
            </a:r>
          </a:p>
          <a:p>
            <a:pPr lvl="1"/>
            <a:r>
              <a:rPr lang="en-US" sz="1800" dirty="0" smtClean="0"/>
              <a:t>DFS strategy = LIFO stack</a:t>
            </a:r>
          </a:p>
          <a:p>
            <a:pPr lvl="1"/>
            <a:r>
              <a:rPr lang="en-US" sz="1800" dirty="0" smtClean="0"/>
              <a:t>BFS </a:t>
            </a:r>
            <a:r>
              <a:rPr lang="en-US" sz="1800" dirty="0"/>
              <a:t>strategy </a:t>
            </a:r>
            <a:r>
              <a:rPr lang="en-US" sz="1800" dirty="0" smtClean="0"/>
              <a:t>= FIFO queue </a:t>
            </a:r>
          </a:p>
          <a:p>
            <a:pPr lvl="1"/>
            <a:r>
              <a:rPr lang="en-US" sz="1800" dirty="0" smtClean="0"/>
              <a:t>Conceptually</a:t>
            </a:r>
            <a:r>
              <a:rPr lang="en-US" sz="1800" dirty="0"/>
              <a:t>, all fringes are priority queues (i.e. collections of nodes with attached priorities)</a:t>
            </a:r>
          </a:p>
          <a:p>
            <a:pPr lvl="1"/>
            <a:r>
              <a:rPr lang="en-US" sz="1800" dirty="0" smtClean="0"/>
              <a:t>You can </a:t>
            </a:r>
            <a:r>
              <a:rPr lang="en-US" sz="1800" dirty="0"/>
              <a:t>even code one implementation that takes a variable queuing object</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43426" y="1829594"/>
            <a:ext cx="4314824" cy="3355974"/>
          </a:xfrm>
          <a:prstGeom prst="rect">
            <a:avLst/>
          </a:prstGeom>
          <a:noFill/>
        </p:spPr>
      </p:pic>
      <p:sp>
        <p:nvSpPr>
          <p:cNvPr id="5" name="TextBox 4"/>
          <p:cNvSpPr txBox="1"/>
          <p:nvPr/>
        </p:nvSpPr>
        <p:spPr bwMode="auto">
          <a:xfrm>
            <a:off x="5374075" y="5457157"/>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927952624"/>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Pathfinding in Games</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1610841"/>
            <a:ext cx="7772400" cy="3941117"/>
          </a:xfrm>
        </p:spPr>
      </p:pic>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13</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3"/>
              </a:rPr>
              <a:t>https://</a:t>
            </a:r>
            <a:r>
              <a:rPr lang="en-US" sz="2400" dirty="0" err="1">
                <a:hlinkClick r:id="rId3"/>
              </a:rPr>
              <a:t>www.redblobgames.com</a:t>
            </a:r>
            <a:r>
              <a:rPr lang="en-US" sz="2400" dirty="0">
                <a:hlinkClick r:id="rId3"/>
              </a:rPr>
              <a:t>/pathfinding/a-star/</a:t>
            </a:r>
            <a:r>
              <a:rPr lang="en-US" sz="2400" dirty="0" err="1">
                <a:hlinkClick r:id="rId3"/>
              </a:rPr>
              <a:t>introduction.html</a:t>
            </a:r>
            <a:endParaRPr lang="en-US" sz="2400" dirty="0"/>
          </a:p>
        </p:txBody>
      </p:sp>
    </p:spTree>
    <p:extLst>
      <p:ext uri="{BB962C8B-B14F-4D97-AF65-F5344CB8AC3E}">
        <p14:creationId xmlns:p14="http://schemas.microsoft.com/office/powerpoint/2010/main" val="645770295"/>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Pathfinding in Games</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14</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3"/>
              </a:rPr>
              <a:t>https://</a:t>
            </a:r>
            <a:r>
              <a:rPr lang="en-US" sz="2400" dirty="0" err="1">
                <a:hlinkClick r:id="rId3"/>
              </a:rPr>
              <a:t>www.redblobgames.com</a:t>
            </a:r>
            <a:r>
              <a:rPr lang="en-US" sz="2400" dirty="0">
                <a:hlinkClick r:id="rId3"/>
              </a:rPr>
              <a:t>/pathfinding/a-star/</a:t>
            </a:r>
            <a:r>
              <a:rPr lang="en-US" sz="2400" dirty="0" err="1">
                <a:hlinkClick r:id="rId3"/>
              </a:rPr>
              <a:t>introduction.html</a:t>
            </a:r>
            <a:endParaRPr lang="en-US" sz="2400" dirty="0"/>
          </a:p>
        </p:txBody>
      </p:sp>
      <p:pic>
        <p:nvPicPr>
          <p:cNvPr id="8" name="Content Placeholder 7"/>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85800" y="1612349"/>
            <a:ext cx="7772400" cy="3938102"/>
          </a:xfrm>
        </p:spPr>
      </p:pic>
    </p:spTree>
    <p:extLst>
      <p:ext uri="{BB962C8B-B14F-4D97-AF65-F5344CB8AC3E}">
        <p14:creationId xmlns:p14="http://schemas.microsoft.com/office/powerpoint/2010/main" val="1540807951"/>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Pathfinding in Games</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15</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3"/>
              </a:rPr>
              <a:t>https://</a:t>
            </a:r>
            <a:r>
              <a:rPr lang="en-US" sz="2400" dirty="0" err="1">
                <a:hlinkClick r:id="rId3"/>
              </a:rPr>
              <a:t>www.redblobgames.com</a:t>
            </a:r>
            <a:r>
              <a:rPr lang="en-US" sz="2400" dirty="0">
                <a:hlinkClick r:id="rId3"/>
              </a:rPr>
              <a:t>/pathfinding/a-star/</a:t>
            </a:r>
            <a:r>
              <a:rPr lang="en-US" sz="2400" dirty="0" err="1">
                <a:hlinkClick r:id="rId3"/>
              </a:rPr>
              <a:t>introduction.html</a:t>
            </a:r>
            <a:endParaRPr lang="en-US" sz="2400"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85800" y="1612349"/>
            <a:ext cx="7772400" cy="3938102"/>
          </a:xfrm>
        </p:spPr>
      </p:pic>
    </p:spTree>
    <p:extLst>
      <p:ext uri="{BB962C8B-B14F-4D97-AF65-F5344CB8AC3E}">
        <p14:creationId xmlns:p14="http://schemas.microsoft.com/office/powerpoint/2010/main" val="694199414"/>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Pathfinding in Games</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16</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3"/>
              </a:rPr>
              <a:t>https://</a:t>
            </a:r>
            <a:r>
              <a:rPr lang="en-US" sz="2400" dirty="0" err="1">
                <a:hlinkClick r:id="rId3"/>
              </a:rPr>
              <a:t>www.redblobgames.com</a:t>
            </a:r>
            <a:r>
              <a:rPr lang="en-US" sz="2400" dirty="0">
                <a:hlinkClick r:id="rId3"/>
              </a:rPr>
              <a:t>/pathfinding/a-star/</a:t>
            </a:r>
            <a:r>
              <a:rPr lang="en-US" sz="2400" dirty="0" err="1">
                <a:hlinkClick r:id="rId3"/>
              </a:rPr>
              <a:t>introduction.html</a:t>
            </a:r>
            <a:endParaRPr lang="en-US" sz="2400" dirty="0"/>
          </a:p>
        </p:txBody>
      </p:sp>
      <p:pic>
        <p:nvPicPr>
          <p:cNvPr id="8" name="Content Placeholder 7"/>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85800" y="1579910"/>
            <a:ext cx="7772400" cy="4002980"/>
          </a:xfrm>
        </p:spPr>
      </p:pic>
    </p:spTree>
    <p:extLst>
      <p:ext uri="{BB962C8B-B14F-4D97-AF65-F5344CB8AC3E}">
        <p14:creationId xmlns:p14="http://schemas.microsoft.com/office/powerpoint/2010/main" val="1900842129"/>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Breadth First Search</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17</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4"/>
              </a:rPr>
              <a:t>https://</a:t>
            </a:r>
            <a:r>
              <a:rPr lang="en-US" sz="2400" dirty="0" err="1">
                <a:hlinkClick r:id="rId4"/>
              </a:rPr>
              <a:t>www.redblobgames.com</a:t>
            </a:r>
            <a:r>
              <a:rPr lang="en-US" sz="2400" dirty="0">
                <a:hlinkClick r:id="rId4"/>
              </a:rPr>
              <a:t>/pathfinding/a-star/</a:t>
            </a:r>
            <a:r>
              <a:rPr lang="en-US" sz="2400" dirty="0" err="1">
                <a:hlinkClick r:id="rId4"/>
              </a:rPr>
              <a:t>introduction.html</a:t>
            </a:r>
            <a:endParaRPr lang="en-US" sz="2400" dirty="0"/>
          </a:p>
        </p:txBody>
      </p:sp>
      <p:pic>
        <p:nvPicPr>
          <p:cNvPr id="6" name="04-informed-search_BFS-red-blob-game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85800" y="1624013"/>
            <a:ext cx="7772400" cy="3914775"/>
          </a:xfrm>
        </p:spPr>
      </p:pic>
    </p:spTree>
    <p:extLst>
      <p:ext uri="{BB962C8B-B14F-4D97-AF65-F5344CB8AC3E}">
        <p14:creationId xmlns:p14="http://schemas.microsoft.com/office/powerpoint/2010/main" val="811710590"/>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2656" y="1295400"/>
            <a:ext cx="7078688" cy="4572000"/>
          </a:xfrm>
        </p:spPr>
      </p:pic>
      <p:sp>
        <p:nvSpPr>
          <p:cNvPr id="2" name="Title 1"/>
          <p:cNvSpPr>
            <a:spLocks noGrp="1"/>
          </p:cNvSpPr>
          <p:nvPr>
            <p:ph type="title"/>
          </p:nvPr>
        </p:nvSpPr>
        <p:spPr/>
        <p:txBody>
          <a:bodyPr/>
          <a:lstStyle/>
          <a:p>
            <a:r>
              <a:rPr lang="en-US" dirty="0" smtClean="0"/>
              <a:t>BFS in 10 lines of Python</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18</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3"/>
              </a:rPr>
              <a:t>https://</a:t>
            </a:r>
            <a:r>
              <a:rPr lang="en-US" sz="2400" dirty="0" err="1">
                <a:hlinkClick r:id="rId3"/>
              </a:rPr>
              <a:t>www.redblobgames.com</a:t>
            </a:r>
            <a:r>
              <a:rPr lang="en-US" sz="2400" dirty="0">
                <a:hlinkClick r:id="rId3"/>
              </a:rPr>
              <a:t>/pathfinding/a-star/</a:t>
            </a:r>
            <a:r>
              <a:rPr lang="en-US" sz="2400" dirty="0" err="1">
                <a:hlinkClick r:id="rId3"/>
              </a:rPr>
              <a:t>introduction.html</a:t>
            </a:r>
            <a:endParaRPr lang="en-US" sz="2400" dirty="0"/>
          </a:p>
        </p:txBody>
      </p:sp>
    </p:spTree>
    <p:extLst>
      <p:ext uri="{BB962C8B-B14F-4D97-AF65-F5344CB8AC3E}">
        <p14:creationId xmlns:p14="http://schemas.microsoft.com/office/powerpoint/2010/main" val="1861819271"/>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the shortest path</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19</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2"/>
              </a:rPr>
              <a:t>https://</a:t>
            </a:r>
            <a:r>
              <a:rPr lang="en-US" sz="2400" dirty="0" err="1">
                <a:hlinkClick r:id="rId2"/>
              </a:rPr>
              <a:t>www.redblobgames.com</a:t>
            </a:r>
            <a:r>
              <a:rPr lang="en-US" sz="2400" dirty="0">
                <a:hlinkClick r:id="rId2"/>
              </a:rPr>
              <a:t>/pathfinding/a-star/</a:t>
            </a:r>
            <a:r>
              <a:rPr lang="en-US" sz="2400" dirty="0" err="1">
                <a:hlinkClick r:id="rId2"/>
              </a:rPr>
              <a:t>introduction.html</a:t>
            </a:r>
            <a:endParaRPr lang="en-US" sz="2400"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5800" y="1592661"/>
            <a:ext cx="7772400" cy="3977477"/>
          </a:xfrm>
        </p:spPr>
      </p:pic>
    </p:spTree>
    <p:extLst>
      <p:ext uri="{BB962C8B-B14F-4D97-AF65-F5344CB8AC3E}">
        <p14:creationId xmlns:p14="http://schemas.microsoft.com/office/powerpoint/2010/main" val="973674773"/>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85800" y="2081941"/>
            <a:ext cx="3352800" cy="1470025"/>
          </a:xfrm>
        </p:spPr>
        <p:txBody>
          <a:bodyPr/>
          <a:lstStyle/>
          <a:p>
            <a:r>
              <a:rPr lang="en-US" dirty="0" smtClean="0"/>
              <a:t>Supplemental Reading</a:t>
            </a:r>
            <a:endParaRPr lang="en-US" sz="2800" dirty="0"/>
          </a:p>
        </p:txBody>
      </p:sp>
      <p:sp>
        <p:nvSpPr>
          <p:cNvPr id="4099" name="Rectangle 3"/>
          <p:cNvSpPr>
            <a:spLocks noGrp="1" noChangeArrowheads="1"/>
          </p:cNvSpPr>
          <p:nvPr>
            <p:ph type="subTitle" idx="1"/>
          </p:nvPr>
        </p:nvSpPr>
        <p:spPr>
          <a:xfrm>
            <a:off x="609600" y="3733800"/>
            <a:ext cx="7086600" cy="1752600"/>
          </a:xfrm>
        </p:spPr>
        <p:txBody>
          <a:bodyPr/>
          <a:lstStyle/>
          <a:p>
            <a:r>
              <a:rPr lang="en-US" dirty="0"/>
              <a:t/>
            </a:r>
            <a:br>
              <a:rPr lang="en-US" dirty="0"/>
            </a:br>
            <a:endParaRPr lang="en-US" dirty="0"/>
          </a:p>
        </p:txBody>
      </p:sp>
      <p:sp>
        <p:nvSpPr>
          <p:cNvPr id="2" name="TextBox 1"/>
          <p:cNvSpPr txBox="1"/>
          <p:nvPr/>
        </p:nvSpPr>
        <p:spPr>
          <a:xfrm>
            <a:off x="169074" y="3580237"/>
            <a:ext cx="4060026" cy="1569660"/>
          </a:xfrm>
          <a:prstGeom prst="rect">
            <a:avLst/>
          </a:prstGeom>
          <a:noFill/>
        </p:spPr>
        <p:txBody>
          <a:bodyPr wrap="square" rtlCol="0">
            <a:spAutoFit/>
          </a:bodyPr>
          <a:lstStyle/>
          <a:p>
            <a:pPr algn="ctr"/>
            <a:r>
              <a:rPr lang="en-US" dirty="0" smtClean="0">
                <a:solidFill>
                  <a:srgbClr val="FF0000"/>
                </a:solidFill>
              </a:rPr>
              <a:t>I recommend this A* tutorial by Amit Patel of Red Blob Games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3124" y="1230437"/>
            <a:ext cx="4740876" cy="5627563"/>
          </a:xfrm>
          <a:prstGeom prst="rect">
            <a:avLst/>
          </a:prstGeom>
        </p:spPr>
      </p:pic>
      <p:sp>
        <p:nvSpPr>
          <p:cNvPr id="6" name="Rectangle 5"/>
          <p:cNvSpPr/>
          <p:nvPr/>
        </p:nvSpPr>
        <p:spPr>
          <a:xfrm>
            <a:off x="0" y="5625677"/>
            <a:ext cx="4648200" cy="707886"/>
          </a:xfrm>
          <a:prstGeom prst="rect">
            <a:avLst/>
          </a:prstGeom>
        </p:spPr>
        <p:txBody>
          <a:bodyPr wrap="square">
            <a:spAutoFit/>
          </a:bodyPr>
          <a:lstStyle/>
          <a:p>
            <a:r>
              <a:rPr lang="en-US" sz="2000" dirty="0">
                <a:hlinkClick r:id="rId4"/>
              </a:rPr>
              <a:t>https://</a:t>
            </a:r>
            <a:r>
              <a:rPr lang="en-US" sz="2000" dirty="0" err="1">
                <a:hlinkClick r:id="rId4"/>
              </a:rPr>
              <a:t>www.redblobgames.com</a:t>
            </a:r>
            <a:r>
              <a:rPr lang="en-US" sz="2000" dirty="0">
                <a:hlinkClick r:id="rId4"/>
              </a:rPr>
              <a:t>/pathfinding/a-star/</a:t>
            </a:r>
            <a:r>
              <a:rPr lang="en-US" sz="2000" dirty="0" err="1">
                <a:hlinkClick r:id="rId4"/>
              </a:rPr>
              <a:t>introduction.html</a:t>
            </a:r>
            <a:endParaRPr lang="en-US" sz="2000" dirty="0"/>
          </a:p>
        </p:txBody>
      </p:sp>
    </p:spTree>
    <p:extLst>
      <p:ext uri="{BB962C8B-B14F-4D97-AF65-F5344CB8AC3E}">
        <p14:creationId xmlns:p14="http://schemas.microsoft.com/office/powerpoint/2010/main" val="383653905"/>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7518" y="1295400"/>
            <a:ext cx="7168963" cy="4572000"/>
          </a:xfrm>
        </p:spPr>
      </p:pic>
      <p:sp>
        <p:nvSpPr>
          <p:cNvPr id="2" name="Title 1"/>
          <p:cNvSpPr>
            <a:spLocks noGrp="1"/>
          </p:cNvSpPr>
          <p:nvPr>
            <p:ph type="title"/>
          </p:nvPr>
        </p:nvSpPr>
        <p:spPr/>
        <p:txBody>
          <a:bodyPr/>
          <a:lstStyle/>
          <a:p>
            <a:r>
              <a:rPr lang="en-US" dirty="0"/>
              <a:t>Finding the shortest path</a:t>
            </a:r>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20</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4"/>
              </a:rPr>
              <a:t>https://</a:t>
            </a:r>
            <a:r>
              <a:rPr lang="en-US" sz="2400" dirty="0" err="1">
                <a:hlinkClick r:id="rId4"/>
              </a:rPr>
              <a:t>www.redblobgames.com</a:t>
            </a:r>
            <a:r>
              <a:rPr lang="en-US" sz="2400" dirty="0">
                <a:hlinkClick r:id="rId4"/>
              </a:rPr>
              <a:t>/pathfinding/a-star/</a:t>
            </a:r>
            <a:r>
              <a:rPr lang="en-US" sz="2400" dirty="0" err="1">
                <a:hlinkClick r:id="rId4"/>
              </a:rPr>
              <a:t>introduction.html</a:t>
            </a:r>
            <a:endParaRPr lang="en-US" sz="2400" dirty="0"/>
          </a:p>
        </p:txBody>
      </p:sp>
    </p:spTree>
    <p:extLst>
      <p:ext uri="{BB962C8B-B14F-4D97-AF65-F5344CB8AC3E}">
        <p14:creationId xmlns:p14="http://schemas.microsoft.com/office/powerpoint/2010/main" val="90846974"/>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shortest </a:t>
            </a:r>
            <a:r>
              <a:rPr lang="en-US" dirty="0" smtClean="0"/>
              <a:t>path</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21</a:t>
            </a:fld>
            <a:endParaRPr lang="en-US" altLang="en-US"/>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5800" y="1592661"/>
            <a:ext cx="7772400" cy="3977477"/>
          </a:xfr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4343400"/>
            <a:ext cx="4854266" cy="22606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10239308"/>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AI - </a:t>
            </a:r>
            <a:r>
              <a:rPr lang="de-DE" sz="1400" dirty="0" smtClean="0"/>
              <a:t>Fall </a:t>
            </a:r>
            <a:r>
              <a:rPr lang="is-IS" sz="1400" dirty="0" smtClean="0"/>
              <a:t>2019</a:t>
            </a:r>
            <a:endParaRPr lang="en-US" altLang="en-US" sz="1400" dirty="0"/>
          </a:p>
        </p:txBody>
      </p:sp>
      <p:sp>
        <p:nvSpPr>
          <p:cNvPr id="82948" name="Rectangle 2"/>
          <p:cNvSpPr>
            <a:spLocks noGrp="1" noChangeArrowheads="1"/>
          </p:cNvSpPr>
          <p:nvPr>
            <p:ph type="ctrTitle" idx="4294967295"/>
          </p:nvPr>
        </p:nvSpPr>
        <p:spPr>
          <a:xfrm>
            <a:off x="685800" y="2130425"/>
            <a:ext cx="7772400" cy="1470025"/>
          </a:xfrm>
        </p:spPr>
        <p:txBody>
          <a:bodyPr/>
          <a:lstStyle/>
          <a:p>
            <a:r>
              <a:rPr lang="en-US"/>
              <a:t>“Uniform Cost” Search</a:t>
            </a:r>
          </a:p>
        </p:txBody>
      </p:sp>
      <p:sp>
        <p:nvSpPr>
          <p:cNvPr id="82949" name="Rectangle 3"/>
          <p:cNvSpPr>
            <a:spLocks noGrp="1" noChangeArrowheads="1"/>
          </p:cNvSpPr>
          <p:nvPr>
            <p:ph type="subTitle" idx="4294967295"/>
          </p:nvPr>
        </p:nvSpPr>
        <p:spPr>
          <a:xfrm>
            <a:off x="685800" y="3886200"/>
            <a:ext cx="7086600" cy="1752600"/>
          </a:xfrm>
        </p:spPr>
        <p:txBody>
          <a:bodyPr/>
          <a:lstStyle/>
          <a:p>
            <a:pPr marL="0" indent="0">
              <a:buNone/>
            </a:pPr>
            <a:r>
              <a:rPr lang="en-US" dirty="0"/>
              <a:t>“In computer science, </a:t>
            </a:r>
            <a:r>
              <a:rPr lang="en-US" i="1" dirty="0">
                <a:solidFill>
                  <a:srgbClr val="C00000"/>
                </a:solidFill>
              </a:rPr>
              <a:t>uniform-cost</a:t>
            </a:r>
            <a:r>
              <a:rPr lang="en-US" dirty="0"/>
              <a:t> search (UCS) is a tree search algorithm used for traversing or searching a </a:t>
            </a:r>
            <a:r>
              <a:rPr lang="en-US" i="1" dirty="0">
                <a:solidFill>
                  <a:srgbClr val="C00000"/>
                </a:solidFill>
              </a:rPr>
              <a:t>weighted</a:t>
            </a:r>
            <a:r>
              <a:rPr lang="en-US" dirty="0">
                <a:solidFill>
                  <a:srgbClr val="C00000"/>
                </a:solidFill>
              </a:rPr>
              <a:t> </a:t>
            </a:r>
            <a:r>
              <a:rPr lang="en-US" dirty="0"/>
              <a:t>tree, tree structure, or graph.”  - Wikipedia</a:t>
            </a:r>
          </a:p>
        </p:txBody>
      </p:sp>
      <p:sp>
        <p:nvSpPr>
          <p:cNvPr id="2" name="Slide Number Placeholder 1"/>
          <p:cNvSpPr>
            <a:spLocks noGrp="1"/>
          </p:cNvSpPr>
          <p:nvPr>
            <p:ph type="sldNum" sz="quarter" idx="12"/>
          </p:nvPr>
        </p:nvSpPr>
        <p:spPr/>
        <p:txBody>
          <a:bodyPr/>
          <a:lstStyle/>
          <a:p>
            <a:pPr>
              <a:defRPr/>
            </a:pPr>
            <a:r>
              <a:rPr lang="en-US" altLang="en-US"/>
              <a:t>       </a:t>
            </a:r>
            <a:fld id="{B6200CFA-2953-4AAC-91D2-C913350D0A3A}" type="slidenum">
              <a:rPr lang="en-US" altLang="en-US" smtClean="0"/>
              <a:pPr>
                <a:defRPr/>
              </a:pPr>
              <a:t>22</a:t>
            </a:fld>
            <a:endParaRPr lang="en-US" altLang="en-US"/>
          </a:p>
        </p:txBody>
      </p:sp>
    </p:spTree>
    <p:extLst>
      <p:ext uri="{BB962C8B-B14F-4D97-AF65-F5344CB8AC3E}">
        <p14:creationId xmlns:p14="http://schemas.microsoft.com/office/powerpoint/2010/main" val="4016221009"/>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Rectangle 2"/>
          <p:cNvSpPr>
            <a:spLocks noGrp="1" noChangeArrowheads="1"/>
          </p:cNvSpPr>
          <p:nvPr>
            <p:ph type="title"/>
          </p:nvPr>
        </p:nvSpPr>
        <p:spPr>
          <a:xfrm>
            <a:off x="685800" y="541338"/>
            <a:ext cx="7772400" cy="601662"/>
          </a:xfrm>
        </p:spPr>
        <p:txBody>
          <a:bodyPr/>
          <a:lstStyle/>
          <a:p>
            <a:r>
              <a:rPr lang="en-US"/>
              <a:t>Motivation: Romanian Map Problem</a:t>
            </a:r>
          </a:p>
        </p:txBody>
      </p:sp>
      <p:grpSp>
        <p:nvGrpSpPr>
          <p:cNvPr id="83973" name="Group 3"/>
          <p:cNvGrpSpPr>
            <a:grpSpLocks/>
          </p:cNvGrpSpPr>
          <p:nvPr/>
        </p:nvGrpSpPr>
        <p:grpSpPr bwMode="auto">
          <a:xfrm>
            <a:off x="1652168" y="1195388"/>
            <a:ext cx="5483645" cy="3632200"/>
            <a:chOff x="438" y="1008"/>
            <a:chExt cx="4363" cy="2671"/>
          </a:xfrm>
        </p:grpSpPr>
        <p:pic>
          <p:nvPicPr>
            <p:cNvPr id="83975" name="Picture 4" descr="graph1Marth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8" y="1008"/>
              <a:ext cx="3843" cy="2671"/>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83976" name="Text Box 5"/>
            <p:cNvSpPr txBox="1">
              <a:spLocks noChangeArrowheads="1"/>
            </p:cNvSpPr>
            <p:nvPr/>
          </p:nvSpPr>
          <p:spPr bwMode="auto">
            <a:xfrm>
              <a:off x="791" y="1775"/>
              <a:ext cx="550" cy="2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r>
                <a:rPr lang="en-US" sz="2000">
                  <a:solidFill>
                    <a:schemeClr val="accent2"/>
                  </a:solidFill>
                </a:rPr>
                <a:t>Arad</a:t>
              </a:r>
            </a:p>
          </p:txBody>
        </p:sp>
        <p:sp>
          <p:nvSpPr>
            <p:cNvPr id="83977" name="Text Box 6"/>
            <p:cNvSpPr txBox="1">
              <a:spLocks noChangeArrowheads="1"/>
            </p:cNvSpPr>
            <p:nvPr/>
          </p:nvSpPr>
          <p:spPr bwMode="auto">
            <a:xfrm>
              <a:off x="438" y="2011"/>
              <a:ext cx="379" cy="2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r" eaLnBrk="1" hangingPunct="1">
                <a:spcBef>
                  <a:spcPct val="50000"/>
                </a:spcBef>
              </a:pPr>
              <a:r>
                <a:rPr lang="en-US" sz="1400" dirty="0">
                  <a:solidFill>
                    <a:schemeClr val="accent2"/>
                  </a:solidFill>
                </a:rPr>
                <a:t>118</a:t>
              </a:r>
            </a:p>
          </p:txBody>
        </p:sp>
        <p:sp>
          <p:nvSpPr>
            <p:cNvPr id="83978" name="Oval 7"/>
            <p:cNvSpPr>
              <a:spLocks noChangeArrowheads="1"/>
            </p:cNvSpPr>
            <p:nvPr/>
          </p:nvSpPr>
          <p:spPr bwMode="auto">
            <a:xfrm>
              <a:off x="3247" y="3002"/>
              <a:ext cx="676" cy="230"/>
            </a:xfrm>
            <a:prstGeom prst="ellipse">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979" name="Oval 8"/>
            <p:cNvSpPr>
              <a:spLocks noChangeArrowheads="1"/>
            </p:cNvSpPr>
            <p:nvPr/>
          </p:nvSpPr>
          <p:spPr bwMode="auto">
            <a:xfrm>
              <a:off x="720" y="1813"/>
              <a:ext cx="676" cy="230"/>
            </a:xfrm>
            <a:prstGeom prst="ellipse">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83974" name="Rectangle 9"/>
          <p:cNvSpPr>
            <a:spLocks noGrp="1" noChangeArrowheads="1"/>
          </p:cNvSpPr>
          <p:nvPr>
            <p:ph type="body" idx="1"/>
          </p:nvPr>
        </p:nvSpPr>
        <p:spPr>
          <a:xfrm>
            <a:off x="719138" y="4911725"/>
            <a:ext cx="7705725" cy="1371600"/>
          </a:xfrm>
          <a:solidFill>
            <a:schemeClr val="bg1"/>
          </a:solidFill>
        </p:spPr>
        <p:txBody>
          <a:bodyPr/>
          <a:lstStyle/>
          <a:p>
            <a:r>
              <a:rPr lang="en-US" dirty="0"/>
              <a:t>All our search methods so far assume </a:t>
            </a:r>
            <a:br>
              <a:rPr lang="en-US" dirty="0"/>
            </a:br>
            <a:r>
              <a:rPr lang="en-US" dirty="0"/>
              <a:t>	</a:t>
            </a:r>
            <a:r>
              <a:rPr lang="en-US" i="1" dirty="0"/>
              <a:t>step-cost = 1</a:t>
            </a:r>
          </a:p>
          <a:p>
            <a:r>
              <a:rPr lang="en-US" i="1" dirty="0"/>
              <a:t>This is only true for some problems</a:t>
            </a:r>
          </a:p>
        </p:txBody>
      </p:sp>
      <p:sp>
        <p:nvSpPr>
          <p:cNvPr id="2" name="Date Placeholder 1"/>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23</a:t>
            </a:fld>
            <a:endParaRPr lang="en-US" altLang="en-US"/>
          </a:p>
        </p:txBody>
      </p:sp>
    </p:spTree>
    <p:extLst>
      <p:ext uri="{BB962C8B-B14F-4D97-AF65-F5344CB8AC3E}">
        <p14:creationId xmlns:p14="http://schemas.microsoft.com/office/powerpoint/2010/main" val="3574615774"/>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Rectangle 2"/>
          <p:cNvSpPr>
            <a:spLocks noGrp="1" noChangeArrowheads="1"/>
          </p:cNvSpPr>
          <p:nvPr>
            <p:ph type="title"/>
          </p:nvPr>
        </p:nvSpPr>
        <p:spPr/>
        <p:txBody>
          <a:bodyPr/>
          <a:lstStyle/>
          <a:p>
            <a:r>
              <a:rPr lang="en-US" i="1" dirty="0">
                <a:latin typeface="Times New Roman" panose="02020603050405020304" pitchFamily="18" charset="0"/>
                <a:cs typeface="Times New Roman" panose="02020603050405020304" pitchFamily="18" charset="0"/>
              </a:rPr>
              <a:t>g(N):  </a:t>
            </a:r>
            <a:r>
              <a:rPr lang="en-US" dirty="0"/>
              <a:t>the </a:t>
            </a:r>
            <a:r>
              <a:rPr lang="en-US" i="1" dirty="0"/>
              <a:t>path cost</a:t>
            </a:r>
            <a:r>
              <a:rPr lang="en-US" dirty="0"/>
              <a:t> function</a:t>
            </a:r>
          </a:p>
        </p:txBody>
      </p:sp>
      <p:sp>
        <p:nvSpPr>
          <p:cNvPr id="84997" name="Rectangle 3"/>
          <p:cNvSpPr>
            <a:spLocks noGrp="1" noChangeArrowheads="1"/>
          </p:cNvSpPr>
          <p:nvPr>
            <p:ph type="body" idx="1"/>
          </p:nvPr>
        </p:nvSpPr>
        <p:spPr>
          <a:xfrm>
            <a:off x="685800" y="1295400"/>
            <a:ext cx="7772400" cy="4892675"/>
          </a:xfrm>
        </p:spPr>
        <p:txBody>
          <a:bodyPr/>
          <a:lstStyle/>
          <a:p>
            <a:r>
              <a:rPr lang="en-US" dirty="0"/>
              <a:t>Our assumption so far:  </a:t>
            </a:r>
            <a:r>
              <a:rPr lang="en-US" sz="2400" b="1" dirty="0">
                <a:ea typeface="+mn-ea"/>
                <a:cs typeface="+mn-cs"/>
              </a:rPr>
              <a:t>All moves equal in cost</a:t>
            </a:r>
          </a:p>
          <a:p>
            <a:pPr lvl="1"/>
            <a:r>
              <a:rPr lang="en-US" dirty="0"/>
              <a:t>Cost = # of nodes in path-1</a:t>
            </a:r>
            <a:endParaRPr lang="en-US" i="1" dirty="0"/>
          </a:p>
          <a:p>
            <a:pPr lvl="1"/>
            <a:r>
              <a:rPr lang="en-US" i="1" dirty="0">
                <a:latin typeface="Times New Roman" panose="02020603050405020304" pitchFamily="18" charset="0"/>
                <a:cs typeface="Times New Roman" panose="02020603050405020304" pitchFamily="18" charset="0"/>
              </a:rPr>
              <a:t>g(N) </a:t>
            </a:r>
            <a:r>
              <a:rPr lang="en-US" dirty="0"/>
              <a:t>= </a:t>
            </a:r>
            <a:r>
              <a:rPr lang="en-US" i="1" dirty="0">
                <a:latin typeface="Times New Roman" panose="02020603050405020304" pitchFamily="18" charset="0"/>
                <a:cs typeface="Times New Roman" panose="02020603050405020304" pitchFamily="18" charset="0"/>
              </a:rPr>
              <a:t>depth(N) </a:t>
            </a:r>
            <a:r>
              <a:rPr lang="en-US" dirty="0"/>
              <a:t>in the search tree</a:t>
            </a:r>
          </a:p>
          <a:p>
            <a:pPr lvl="1"/>
            <a:endParaRPr lang="en-US" dirty="0"/>
          </a:p>
          <a:p>
            <a:pPr lvl="1"/>
            <a:endParaRPr lang="en-US" dirty="0"/>
          </a:p>
          <a:p>
            <a:r>
              <a:rPr lang="en-US" dirty="0"/>
              <a:t>More general: Assigning a (potentially) unique cost to each step</a:t>
            </a:r>
          </a:p>
          <a:p>
            <a:pPr lvl="1"/>
            <a:r>
              <a:rPr lang="en-US" dirty="0"/>
              <a:t>N</a:t>
            </a:r>
            <a:r>
              <a:rPr lang="en-US" baseline="-25000" dirty="0"/>
              <a:t>0</a:t>
            </a:r>
            <a:r>
              <a:rPr lang="en-US" dirty="0"/>
              <a:t>, N</a:t>
            </a:r>
            <a:r>
              <a:rPr lang="en-US" baseline="-25000" dirty="0"/>
              <a:t>1</a:t>
            </a:r>
            <a:r>
              <a:rPr lang="en-US" dirty="0"/>
              <a:t>, N</a:t>
            </a:r>
            <a:r>
              <a:rPr lang="en-US" baseline="-25000" dirty="0"/>
              <a:t>2</a:t>
            </a:r>
            <a:r>
              <a:rPr lang="en-US" dirty="0"/>
              <a:t>, N</a:t>
            </a:r>
            <a:r>
              <a:rPr lang="en-US" baseline="-25000" dirty="0"/>
              <a:t>3</a:t>
            </a:r>
            <a:r>
              <a:rPr lang="en-US" dirty="0"/>
              <a:t> = nodes visited on path </a:t>
            </a:r>
            <a:r>
              <a:rPr lang="en-US" i="1" dirty="0"/>
              <a:t>p </a:t>
            </a:r>
            <a:r>
              <a:rPr lang="en-US" dirty="0"/>
              <a:t>from N</a:t>
            </a:r>
            <a:r>
              <a:rPr lang="en-US" baseline="-25000" dirty="0"/>
              <a:t>0</a:t>
            </a:r>
            <a:r>
              <a:rPr lang="en-US" dirty="0"/>
              <a:t> to N</a:t>
            </a:r>
            <a:r>
              <a:rPr lang="en-US" baseline="-25000" dirty="0"/>
              <a:t>3</a:t>
            </a:r>
          </a:p>
          <a:p>
            <a:pPr lvl="1"/>
            <a:r>
              <a:rPr lang="en-US" i="1" dirty="0">
                <a:latin typeface="Times New Roman" panose="02020603050405020304" pitchFamily="18" charset="0"/>
                <a:cs typeface="Times New Roman" panose="02020603050405020304" pitchFamily="18" charset="0"/>
              </a:rPr>
              <a:t>C(</a:t>
            </a:r>
            <a:r>
              <a:rPr lang="en-US" i="1" dirty="0" err="1">
                <a:latin typeface="Times New Roman" panose="02020603050405020304" pitchFamily="18" charset="0"/>
                <a:cs typeface="Times New Roman" panose="02020603050405020304" pitchFamily="18" charset="0"/>
              </a:rPr>
              <a:t>i,j</a:t>
            </a:r>
            <a:r>
              <a:rPr lang="en-US" i="1" dirty="0">
                <a:latin typeface="Times New Roman" panose="02020603050405020304" pitchFamily="18" charset="0"/>
                <a:cs typeface="Times New Roman" panose="02020603050405020304" pitchFamily="18" charset="0"/>
              </a:rPr>
              <a:t>): </a:t>
            </a:r>
            <a:r>
              <a:rPr lang="en-US" dirty="0"/>
              <a:t>Cost of going from N</a:t>
            </a:r>
            <a:r>
              <a:rPr lang="en-US" baseline="-25000" dirty="0"/>
              <a:t>i </a:t>
            </a:r>
            <a:r>
              <a:rPr lang="en-US" dirty="0"/>
              <a:t>to </a:t>
            </a:r>
            <a:r>
              <a:rPr lang="en-US" dirty="0" err="1"/>
              <a:t>N</a:t>
            </a:r>
            <a:r>
              <a:rPr lang="en-US" baseline="-25000" dirty="0" err="1"/>
              <a:t>j</a:t>
            </a:r>
            <a:endParaRPr lang="en-US" baseline="-25000" dirty="0"/>
          </a:p>
          <a:p>
            <a:pPr lvl="1"/>
            <a:r>
              <a:rPr lang="en-US" dirty="0"/>
              <a:t>If N</a:t>
            </a:r>
            <a:r>
              <a:rPr lang="en-US" baseline="-25000" dirty="0"/>
              <a:t>0</a:t>
            </a:r>
            <a:r>
              <a:rPr lang="en-US" dirty="0"/>
              <a:t> the root of the search tree,</a:t>
            </a:r>
            <a:br>
              <a:rPr lang="en-US" dirty="0"/>
            </a:br>
            <a:r>
              <a:rPr lang="en-US" dirty="0"/>
              <a:t>		</a:t>
            </a:r>
            <a:r>
              <a:rPr lang="en-US" i="1" dirty="0">
                <a:latin typeface="Times New Roman" panose="02020603050405020304" pitchFamily="18" charset="0"/>
                <a:cs typeface="Times New Roman" panose="02020603050405020304" pitchFamily="18" charset="0"/>
              </a:rPr>
              <a:t>g(N3)=C(0,1)+C(1,2)+C(2,3)</a:t>
            </a:r>
          </a:p>
          <a:p>
            <a:pPr lvl="1"/>
            <a:endParaRPr lang="en-US" dirty="0"/>
          </a:p>
          <a:p>
            <a:endParaRPr lang="en-US" dirty="0"/>
          </a:p>
        </p:txBody>
      </p:sp>
      <p:sp>
        <p:nvSpPr>
          <p:cNvPr id="2" name="Date Placeholder 1"/>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24</a:t>
            </a:fld>
            <a:endParaRPr lang="en-US" altLang="en-US"/>
          </a:p>
        </p:txBody>
      </p:sp>
    </p:spTree>
    <p:extLst>
      <p:ext uri="{BB962C8B-B14F-4D97-AF65-F5344CB8AC3E}">
        <p14:creationId xmlns:p14="http://schemas.microsoft.com/office/powerpoint/2010/main" val="1194606864"/>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Rectangle 2"/>
          <p:cNvSpPr>
            <a:spLocks noGrp="1" noChangeArrowheads="1"/>
          </p:cNvSpPr>
          <p:nvPr>
            <p:ph type="title"/>
          </p:nvPr>
        </p:nvSpPr>
        <p:spPr/>
        <p:txBody>
          <a:bodyPr/>
          <a:lstStyle/>
          <a:p>
            <a:r>
              <a:rPr lang="en-US"/>
              <a:t>Uniform-cost search (UCS)</a:t>
            </a:r>
          </a:p>
        </p:txBody>
      </p:sp>
      <p:sp>
        <p:nvSpPr>
          <p:cNvPr id="86021" name="Rectangle 3"/>
          <p:cNvSpPr>
            <a:spLocks noGrp="1" noChangeArrowheads="1"/>
          </p:cNvSpPr>
          <p:nvPr>
            <p:ph type="body" idx="1"/>
          </p:nvPr>
        </p:nvSpPr>
        <p:spPr>
          <a:xfrm>
            <a:off x="685800" y="1295399"/>
            <a:ext cx="7772400" cy="4930833"/>
          </a:xfrm>
        </p:spPr>
        <p:txBody>
          <a:bodyPr/>
          <a:lstStyle/>
          <a:p>
            <a:pPr>
              <a:lnSpc>
                <a:spcPct val="90000"/>
              </a:lnSpc>
              <a:spcBef>
                <a:spcPts val="1200"/>
              </a:spcBef>
              <a:spcAft>
                <a:spcPts val="0"/>
              </a:spcAft>
            </a:pPr>
            <a:r>
              <a:rPr lang="en-US" dirty="0"/>
              <a:t>Extension of BF-search:</a:t>
            </a:r>
          </a:p>
          <a:p>
            <a:pPr lvl="1">
              <a:lnSpc>
                <a:spcPct val="90000"/>
              </a:lnSpc>
              <a:spcBef>
                <a:spcPts val="1200"/>
              </a:spcBef>
              <a:spcAft>
                <a:spcPts val="0"/>
              </a:spcAft>
            </a:pPr>
            <a:r>
              <a:rPr lang="en-US" sz="2100" b="1" dirty="0">
                <a:solidFill>
                  <a:srgbClr val="C00000"/>
                </a:solidFill>
              </a:rPr>
              <a:t>Expand node with </a:t>
            </a:r>
            <a:r>
              <a:rPr lang="en-US" sz="2100" b="1" i="1" dirty="0">
                <a:solidFill>
                  <a:srgbClr val="C00000"/>
                </a:solidFill>
              </a:rPr>
              <a:t>lowest path cost</a:t>
            </a:r>
          </a:p>
          <a:p>
            <a:pPr>
              <a:lnSpc>
                <a:spcPct val="90000"/>
              </a:lnSpc>
              <a:spcBef>
                <a:spcPts val="1200"/>
              </a:spcBef>
              <a:spcAft>
                <a:spcPts val="0"/>
              </a:spcAft>
            </a:pPr>
            <a:r>
              <a:rPr lang="en-US" dirty="0"/>
              <a:t>Implementation: </a:t>
            </a:r>
            <a:br>
              <a:rPr lang="en-US" dirty="0"/>
            </a:br>
            <a:r>
              <a:rPr lang="en-US" dirty="0"/>
              <a:t>	</a:t>
            </a:r>
            <a:r>
              <a:rPr lang="en-US" i="1" dirty="0">
                <a:solidFill>
                  <a:srgbClr val="C00000"/>
                </a:solidFill>
              </a:rPr>
              <a:t>frontier</a:t>
            </a:r>
            <a:r>
              <a:rPr lang="en-US" dirty="0">
                <a:solidFill>
                  <a:srgbClr val="C00000"/>
                </a:solidFill>
              </a:rPr>
              <a:t> = priority queue ordered by g(n)</a:t>
            </a:r>
          </a:p>
          <a:p>
            <a:pPr>
              <a:lnSpc>
                <a:spcPct val="90000"/>
              </a:lnSpc>
              <a:spcBef>
                <a:spcPts val="1200"/>
              </a:spcBef>
              <a:spcAft>
                <a:spcPts val="0"/>
              </a:spcAft>
            </a:pPr>
            <a:r>
              <a:rPr lang="en-US" dirty="0"/>
              <a:t>Subtle but significant difference from BFS:</a:t>
            </a:r>
          </a:p>
          <a:p>
            <a:pPr lvl="1">
              <a:lnSpc>
                <a:spcPct val="90000"/>
              </a:lnSpc>
              <a:spcBef>
                <a:spcPts val="1200"/>
              </a:spcBef>
              <a:spcAft>
                <a:spcPts val="0"/>
              </a:spcAft>
            </a:pPr>
            <a:r>
              <a:rPr lang="en-US" dirty="0"/>
              <a:t>Tests if a node is a goal state when it is selected for expansion, </a:t>
            </a:r>
            <a:r>
              <a:rPr lang="en-US" dirty="0">
                <a:solidFill>
                  <a:srgbClr val="C00000"/>
                </a:solidFill>
              </a:rPr>
              <a:t>not when it is added to the frontier</a:t>
            </a:r>
            <a:r>
              <a:rPr lang="en-US" dirty="0"/>
              <a:t>.</a:t>
            </a:r>
          </a:p>
          <a:p>
            <a:pPr lvl="1">
              <a:lnSpc>
                <a:spcPct val="90000"/>
              </a:lnSpc>
              <a:spcBef>
                <a:spcPts val="1200"/>
              </a:spcBef>
              <a:spcAft>
                <a:spcPts val="0"/>
              </a:spcAft>
            </a:pPr>
            <a:r>
              <a:rPr lang="en-US" dirty="0"/>
              <a:t>Updates a node on the frontier if a better path to the same state is found.</a:t>
            </a:r>
          </a:p>
          <a:p>
            <a:pPr lvl="1">
              <a:lnSpc>
                <a:spcPct val="90000"/>
              </a:lnSpc>
              <a:spcBef>
                <a:spcPts val="1200"/>
              </a:spcBef>
              <a:spcAft>
                <a:spcPts val="0"/>
              </a:spcAft>
            </a:pPr>
            <a:r>
              <a:rPr lang="en-US" sz="2400" dirty="0"/>
              <a:t>So always </a:t>
            </a:r>
            <a:r>
              <a:rPr lang="en-US" sz="2400" dirty="0" err="1"/>
              <a:t>enqueues</a:t>
            </a:r>
            <a:r>
              <a:rPr lang="en-US" sz="2400" dirty="0"/>
              <a:t> a node </a:t>
            </a:r>
            <a:r>
              <a:rPr lang="en-US" sz="2400" i="1" dirty="0"/>
              <a:t>before checking whether it is a goal.</a:t>
            </a:r>
          </a:p>
          <a:p>
            <a:pPr marL="457200" lvl="1" indent="0" algn="ctr">
              <a:lnSpc>
                <a:spcPct val="90000"/>
              </a:lnSpc>
              <a:spcBef>
                <a:spcPts val="1200"/>
              </a:spcBef>
              <a:spcAft>
                <a:spcPts val="0"/>
              </a:spcAft>
              <a:buNone/>
            </a:pPr>
            <a:r>
              <a:rPr lang="en-US" sz="3200" i="1" dirty="0">
                <a:solidFill>
                  <a:srgbClr val="C00000"/>
                </a:solidFill>
              </a:rPr>
              <a:t>WHY??? </a:t>
            </a:r>
          </a:p>
        </p:txBody>
      </p:sp>
      <p:sp>
        <p:nvSpPr>
          <p:cNvPr id="2" name="Date Placeholder 1"/>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25</a:t>
            </a:fld>
            <a:endParaRPr lang="en-US" altLang="en-US"/>
          </a:p>
        </p:txBody>
      </p:sp>
    </p:spTree>
    <p:extLst>
      <p:ext uri="{BB962C8B-B14F-4D97-AF65-F5344CB8AC3E}">
        <p14:creationId xmlns:p14="http://schemas.microsoft.com/office/powerpoint/2010/main" val="3754168784"/>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Rectangle 2"/>
          <p:cNvSpPr>
            <a:spLocks noGrp="1" noChangeArrowheads="1"/>
          </p:cNvSpPr>
          <p:nvPr>
            <p:ph type="title"/>
          </p:nvPr>
        </p:nvSpPr>
        <p:spPr/>
        <p:txBody>
          <a:bodyPr/>
          <a:lstStyle/>
          <a:p>
            <a:r>
              <a:rPr lang="en-US" dirty="0" smtClean="0"/>
              <a:t>Shape of Search</a:t>
            </a:r>
            <a:endParaRPr lang="en-US" dirty="0"/>
          </a:p>
        </p:txBody>
      </p:sp>
      <p:sp>
        <p:nvSpPr>
          <p:cNvPr id="86021" name="Rectangle 3"/>
          <p:cNvSpPr>
            <a:spLocks noGrp="1" noChangeArrowheads="1"/>
          </p:cNvSpPr>
          <p:nvPr>
            <p:ph type="body" idx="1"/>
          </p:nvPr>
        </p:nvSpPr>
        <p:spPr>
          <a:xfrm>
            <a:off x="3505200" y="1295399"/>
            <a:ext cx="4953000" cy="4930833"/>
          </a:xfrm>
        </p:spPr>
        <p:txBody>
          <a:bodyPr/>
          <a:lstStyle/>
          <a:p>
            <a:pPr>
              <a:lnSpc>
                <a:spcPct val="90000"/>
              </a:lnSpc>
              <a:spcBef>
                <a:spcPts val="1200"/>
              </a:spcBef>
              <a:spcAft>
                <a:spcPts val="0"/>
              </a:spcAft>
            </a:pPr>
            <a:r>
              <a:rPr lang="en-US" dirty="0"/>
              <a:t>Breadth First Search</a:t>
            </a:r>
            <a:r>
              <a:rPr lang="en-US" b="0" dirty="0"/>
              <a:t> explores equally in all directions. </a:t>
            </a:r>
            <a:r>
              <a:rPr lang="en-US" b="0" dirty="0" smtClean="0"/>
              <a:t> It’s frontier is implemented as a FIFO queue.  This results in smooth contours or “</a:t>
            </a:r>
            <a:r>
              <a:rPr lang="en-US" b="0" dirty="0" err="1" smtClean="0"/>
              <a:t>plys</a:t>
            </a:r>
            <a:r>
              <a:rPr lang="en-US" b="0" dirty="0" smtClean="0"/>
              <a:t>”.</a:t>
            </a:r>
            <a:endParaRPr lang="en-US" sz="2400" b="0" i="1" dirty="0"/>
          </a:p>
          <a:p>
            <a:pPr>
              <a:lnSpc>
                <a:spcPct val="90000"/>
              </a:lnSpc>
              <a:spcBef>
                <a:spcPts val="1200"/>
              </a:spcBef>
              <a:spcAft>
                <a:spcPts val="0"/>
              </a:spcAft>
            </a:pPr>
            <a:endParaRPr lang="en-US" b="0" i="1" dirty="0" smtClean="0"/>
          </a:p>
          <a:p>
            <a:pPr>
              <a:lnSpc>
                <a:spcPct val="90000"/>
              </a:lnSpc>
              <a:spcBef>
                <a:spcPts val="1200"/>
              </a:spcBef>
              <a:spcAft>
                <a:spcPts val="0"/>
              </a:spcAft>
            </a:pPr>
            <a:r>
              <a:rPr lang="en-US" dirty="0"/>
              <a:t>Uniform Cost Search</a:t>
            </a:r>
            <a:r>
              <a:rPr lang="en-US" b="0" dirty="0"/>
              <a:t> lets us prioritize which paths to explore. Instead of exploring all possible paths equally, it favors lower cost paths. </a:t>
            </a:r>
            <a:r>
              <a:rPr lang="en-US" b="0" dirty="0" smtClean="0"/>
              <a:t> It’s frontier is a priority queue.  This results in “cost contours”.</a:t>
            </a:r>
            <a:endParaRPr lang="en-US" b="0" dirty="0"/>
          </a:p>
        </p:txBody>
      </p:sp>
      <p:sp>
        <p:nvSpPr>
          <p:cNvPr id="2" name="Date Placeholder 1"/>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26</a:t>
            </a:fld>
            <a:endParaRPr lang="en-US" alt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450" y="3505200"/>
            <a:ext cx="2628900" cy="28702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050" y="1219200"/>
            <a:ext cx="2400300" cy="2590800"/>
          </a:xfrm>
          <a:prstGeom prst="rect">
            <a:avLst/>
          </a:prstGeom>
        </p:spPr>
      </p:pic>
    </p:spTree>
    <p:extLst>
      <p:ext uri="{BB962C8B-B14F-4D97-AF65-F5344CB8AC3E}">
        <p14:creationId xmlns:p14="http://schemas.microsoft.com/office/powerpoint/2010/main" val="1623064044"/>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600200" y="3436938"/>
            <a:ext cx="6716713" cy="3349625"/>
            <a:chOff x="657" y="2180"/>
            <a:chExt cx="4231" cy="2110"/>
          </a:xfrm>
        </p:grpSpPr>
        <p:sp>
          <p:nvSpPr>
            <p:cNvPr id="87192" name="Freeform 3"/>
            <p:cNvSpPr>
              <a:spLocks/>
            </p:cNvSpPr>
            <p:nvPr/>
          </p:nvSpPr>
          <p:spPr bwMode="auto">
            <a:xfrm>
              <a:off x="2261" y="2180"/>
              <a:ext cx="1938" cy="221"/>
            </a:xfrm>
            <a:custGeom>
              <a:avLst/>
              <a:gdLst>
                <a:gd name="T0" fmla="*/ 1938 w 1938"/>
                <a:gd name="T1" fmla="*/ 0 h 221"/>
                <a:gd name="T2" fmla="*/ 1066 w 1938"/>
                <a:gd name="T3" fmla="*/ 210 h 221"/>
                <a:gd name="T4" fmla="*/ 662 w 1938"/>
                <a:gd name="T5" fmla="*/ 221 h 221"/>
                <a:gd name="T6" fmla="*/ 0 w 1938"/>
                <a:gd name="T7" fmla="*/ 32 h 221"/>
                <a:gd name="T8" fmla="*/ 0 60000 65536"/>
                <a:gd name="T9" fmla="*/ 0 60000 65536"/>
                <a:gd name="T10" fmla="*/ 0 60000 65536"/>
                <a:gd name="T11" fmla="*/ 0 60000 65536"/>
                <a:gd name="T12" fmla="*/ 0 w 1938"/>
                <a:gd name="T13" fmla="*/ 0 h 221"/>
                <a:gd name="T14" fmla="*/ 1938 w 1938"/>
                <a:gd name="T15" fmla="*/ 221 h 221"/>
              </a:gdLst>
              <a:ahLst/>
              <a:cxnLst>
                <a:cxn ang="T8">
                  <a:pos x="T0" y="T1"/>
                </a:cxn>
                <a:cxn ang="T9">
                  <a:pos x="T2" y="T3"/>
                </a:cxn>
                <a:cxn ang="T10">
                  <a:pos x="T4" y="T5"/>
                </a:cxn>
                <a:cxn ang="T11">
                  <a:pos x="T6" y="T7"/>
                </a:cxn>
              </a:cxnLst>
              <a:rect l="T12" t="T13" r="T14" b="T15"/>
              <a:pathLst>
                <a:path w="1938" h="221">
                  <a:moveTo>
                    <a:pt x="1938" y="0"/>
                  </a:moveTo>
                  <a:lnTo>
                    <a:pt x="1066" y="210"/>
                  </a:lnTo>
                  <a:lnTo>
                    <a:pt x="662" y="221"/>
                  </a:lnTo>
                  <a:lnTo>
                    <a:pt x="0" y="32"/>
                  </a:lnTo>
                </a:path>
              </a:pathLst>
            </a:custGeom>
            <a:solidFill>
              <a:srgbClr val="FF3300">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193" name="Freeform 4"/>
            <p:cNvSpPr>
              <a:spLocks/>
            </p:cNvSpPr>
            <p:nvPr/>
          </p:nvSpPr>
          <p:spPr bwMode="auto">
            <a:xfrm>
              <a:off x="657" y="2180"/>
              <a:ext cx="4231" cy="1271"/>
            </a:xfrm>
            <a:custGeom>
              <a:avLst/>
              <a:gdLst>
                <a:gd name="T0" fmla="*/ 4231 w 4231"/>
                <a:gd name="T1" fmla="*/ 32 h 1271"/>
                <a:gd name="T2" fmla="*/ 4150 w 4231"/>
                <a:gd name="T3" fmla="*/ 479 h 1271"/>
                <a:gd name="T4" fmla="*/ 3510 w 4231"/>
                <a:gd name="T5" fmla="*/ 544 h 1271"/>
                <a:gd name="T6" fmla="*/ 2853 w 4231"/>
                <a:gd name="T7" fmla="*/ 232 h 1271"/>
                <a:gd name="T8" fmla="*/ 2212 w 4231"/>
                <a:gd name="T9" fmla="*/ 285 h 1271"/>
                <a:gd name="T10" fmla="*/ 1846 w 4231"/>
                <a:gd name="T11" fmla="*/ 818 h 1271"/>
                <a:gd name="T12" fmla="*/ 1405 w 4231"/>
                <a:gd name="T13" fmla="*/ 824 h 1271"/>
                <a:gd name="T14" fmla="*/ 1259 w 4231"/>
                <a:gd name="T15" fmla="*/ 608 h 1271"/>
                <a:gd name="T16" fmla="*/ 942 w 4231"/>
                <a:gd name="T17" fmla="*/ 598 h 1271"/>
                <a:gd name="T18" fmla="*/ 845 w 4231"/>
                <a:gd name="T19" fmla="*/ 1179 h 1271"/>
                <a:gd name="T20" fmla="*/ 350 w 4231"/>
                <a:gd name="T21" fmla="*/ 1271 h 1271"/>
                <a:gd name="T22" fmla="*/ 0 w 4231"/>
                <a:gd name="T23" fmla="*/ 189 h 1271"/>
                <a:gd name="T24" fmla="*/ 1604 w 4231"/>
                <a:gd name="T25" fmla="*/ 27 h 1271"/>
                <a:gd name="T26" fmla="*/ 2234 w 4231"/>
                <a:gd name="T27" fmla="*/ 210 h 1271"/>
                <a:gd name="T28" fmla="*/ 2654 w 4231"/>
                <a:gd name="T29" fmla="*/ 216 h 1271"/>
                <a:gd name="T30" fmla="*/ 3526 w 4231"/>
                <a:gd name="T31" fmla="*/ 0 h 1271"/>
                <a:gd name="T32" fmla="*/ 4226 w 4231"/>
                <a:gd name="T33" fmla="*/ 27 h 127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231"/>
                <a:gd name="T52" fmla="*/ 0 h 1271"/>
                <a:gd name="T53" fmla="*/ 4231 w 4231"/>
                <a:gd name="T54" fmla="*/ 1271 h 127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231" h="1271">
                  <a:moveTo>
                    <a:pt x="4231" y="32"/>
                  </a:moveTo>
                  <a:lnTo>
                    <a:pt x="4150" y="479"/>
                  </a:lnTo>
                  <a:lnTo>
                    <a:pt x="3510" y="544"/>
                  </a:lnTo>
                  <a:lnTo>
                    <a:pt x="2853" y="232"/>
                  </a:lnTo>
                  <a:lnTo>
                    <a:pt x="2212" y="285"/>
                  </a:lnTo>
                  <a:lnTo>
                    <a:pt x="1846" y="818"/>
                  </a:lnTo>
                  <a:lnTo>
                    <a:pt x="1405" y="824"/>
                  </a:lnTo>
                  <a:lnTo>
                    <a:pt x="1259" y="608"/>
                  </a:lnTo>
                  <a:lnTo>
                    <a:pt x="942" y="598"/>
                  </a:lnTo>
                  <a:lnTo>
                    <a:pt x="845" y="1179"/>
                  </a:lnTo>
                  <a:lnTo>
                    <a:pt x="350" y="1271"/>
                  </a:lnTo>
                  <a:lnTo>
                    <a:pt x="0" y="189"/>
                  </a:lnTo>
                  <a:lnTo>
                    <a:pt x="1604" y="27"/>
                  </a:lnTo>
                  <a:lnTo>
                    <a:pt x="2234" y="210"/>
                  </a:lnTo>
                  <a:lnTo>
                    <a:pt x="2654" y="216"/>
                  </a:lnTo>
                  <a:lnTo>
                    <a:pt x="3526" y="0"/>
                  </a:lnTo>
                  <a:lnTo>
                    <a:pt x="4226" y="27"/>
                  </a:lnTo>
                </a:path>
              </a:pathLst>
            </a:custGeom>
            <a:solidFill>
              <a:srgbClr val="FF9900">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194" name="Freeform 5"/>
            <p:cNvSpPr>
              <a:spLocks/>
            </p:cNvSpPr>
            <p:nvPr/>
          </p:nvSpPr>
          <p:spPr bwMode="auto">
            <a:xfrm>
              <a:off x="1007" y="2396"/>
              <a:ext cx="3789" cy="1313"/>
            </a:xfrm>
            <a:custGeom>
              <a:avLst/>
              <a:gdLst>
                <a:gd name="T0" fmla="*/ 3789 w 3789"/>
                <a:gd name="T1" fmla="*/ 269 h 1313"/>
                <a:gd name="T2" fmla="*/ 3784 w 3789"/>
                <a:gd name="T3" fmla="*/ 323 h 1313"/>
                <a:gd name="T4" fmla="*/ 3160 w 3789"/>
                <a:gd name="T5" fmla="*/ 387 h 1313"/>
                <a:gd name="T6" fmla="*/ 2072 w 3789"/>
                <a:gd name="T7" fmla="*/ 312 h 1313"/>
                <a:gd name="T8" fmla="*/ 1733 w 3789"/>
                <a:gd name="T9" fmla="*/ 635 h 1313"/>
                <a:gd name="T10" fmla="*/ 1668 w 3789"/>
                <a:gd name="T11" fmla="*/ 1302 h 1313"/>
                <a:gd name="T12" fmla="*/ 1270 w 3789"/>
                <a:gd name="T13" fmla="*/ 1313 h 1313"/>
                <a:gd name="T14" fmla="*/ 1152 w 3789"/>
                <a:gd name="T15" fmla="*/ 683 h 1313"/>
                <a:gd name="T16" fmla="*/ 920 w 3789"/>
                <a:gd name="T17" fmla="*/ 602 h 1313"/>
                <a:gd name="T18" fmla="*/ 818 w 3789"/>
                <a:gd name="T19" fmla="*/ 403 h 1313"/>
                <a:gd name="T20" fmla="*/ 608 w 3789"/>
                <a:gd name="T21" fmla="*/ 398 h 1313"/>
                <a:gd name="T22" fmla="*/ 516 w 3789"/>
                <a:gd name="T23" fmla="*/ 1012 h 1313"/>
                <a:gd name="T24" fmla="*/ 0 w 3789"/>
                <a:gd name="T25" fmla="*/ 1125 h 1313"/>
                <a:gd name="T26" fmla="*/ 0 w 3789"/>
                <a:gd name="T27" fmla="*/ 1049 h 1313"/>
                <a:gd name="T28" fmla="*/ 490 w 3789"/>
                <a:gd name="T29" fmla="*/ 958 h 1313"/>
                <a:gd name="T30" fmla="*/ 592 w 3789"/>
                <a:gd name="T31" fmla="*/ 376 h 1313"/>
                <a:gd name="T32" fmla="*/ 920 w 3789"/>
                <a:gd name="T33" fmla="*/ 387 h 1313"/>
                <a:gd name="T34" fmla="*/ 1049 w 3789"/>
                <a:gd name="T35" fmla="*/ 608 h 1313"/>
                <a:gd name="T36" fmla="*/ 1496 w 3789"/>
                <a:gd name="T37" fmla="*/ 597 h 1313"/>
                <a:gd name="T38" fmla="*/ 1857 w 3789"/>
                <a:gd name="T39" fmla="*/ 69 h 1313"/>
                <a:gd name="T40" fmla="*/ 2497 w 3789"/>
                <a:gd name="T41" fmla="*/ 0 h 1313"/>
                <a:gd name="T42" fmla="*/ 3170 w 3789"/>
                <a:gd name="T43" fmla="*/ 328 h 1313"/>
                <a:gd name="T44" fmla="*/ 3789 w 3789"/>
                <a:gd name="T45" fmla="*/ 269 h 13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789"/>
                <a:gd name="T70" fmla="*/ 0 h 1313"/>
                <a:gd name="T71" fmla="*/ 3789 w 3789"/>
                <a:gd name="T72" fmla="*/ 1313 h 131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789" h="1313">
                  <a:moveTo>
                    <a:pt x="3789" y="269"/>
                  </a:moveTo>
                  <a:lnTo>
                    <a:pt x="3784" y="323"/>
                  </a:lnTo>
                  <a:lnTo>
                    <a:pt x="3160" y="387"/>
                  </a:lnTo>
                  <a:lnTo>
                    <a:pt x="2072" y="312"/>
                  </a:lnTo>
                  <a:lnTo>
                    <a:pt x="1733" y="635"/>
                  </a:lnTo>
                  <a:lnTo>
                    <a:pt x="1668" y="1302"/>
                  </a:lnTo>
                  <a:lnTo>
                    <a:pt x="1270" y="1313"/>
                  </a:lnTo>
                  <a:lnTo>
                    <a:pt x="1152" y="683"/>
                  </a:lnTo>
                  <a:lnTo>
                    <a:pt x="920" y="602"/>
                  </a:lnTo>
                  <a:lnTo>
                    <a:pt x="818" y="403"/>
                  </a:lnTo>
                  <a:lnTo>
                    <a:pt x="608" y="398"/>
                  </a:lnTo>
                  <a:lnTo>
                    <a:pt x="516" y="1012"/>
                  </a:lnTo>
                  <a:lnTo>
                    <a:pt x="0" y="1125"/>
                  </a:lnTo>
                  <a:lnTo>
                    <a:pt x="0" y="1049"/>
                  </a:lnTo>
                  <a:lnTo>
                    <a:pt x="490" y="958"/>
                  </a:lnTo>
                  <a:lnTo>
                    <a:pt x="592" y="376"/>
                  </a:lnTo>
                  <a:lnTo>
                    <a:pt x="920" y="387"/>
                  </a:lnTo>
                  <a:lnTo>
                    <a:pt x="1049" y="608"/>
                  </a:lnTo>
                  <a:lnTo>
                    <a:pt x="1496" y="597"/>
                  </a:lnTo>
                  <a:lnTo>
                    <a:pt x="1857" y="69"/>
                  </a:lnTo>
                  <a:lnTo>
                    <a:pt x="2497" y="0"/>
                  </a:lnTo>
                  <a:lnTo>
                    <a:pt x="3170" y="328"/>
                  </a:lnTo>
                  <a:lnTo>
                    <a:pt x="3789" y="269"/>
                  </a:lnTo>
                  <a:close/>
                </a:path>
              </a:pathLst>
            </a:custGeom>
            <a:solidFill>
              <a:srgbClr val="008000">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195" name="Freeform 6"/>
            <p:cNvSpPr>
              <a:spLocks/>
            </p:cNvSpPr>
            <p:nvPr/>
          </p:nvSpPr>
          <p:spPr bwMode="auto">
            <a:xfrm>
              <a:off x="996" y="2697"/>
              <a:ext cx="3784" cy="1330"/>
            </a:xfrm>
            <a:custGeom>
              <a:avLst/>
              <a:gdLst>
                <a:gd name="T0" fmla="*/ 3784 w 3784"/>
                <a:gd name="T1" fmla="*/ 27 h 1330"/>
                <a:gd name="T2" fmla="*/ 3768 w 3784"/>
                <a:gd name="T3" fmla="*/ 75 h 1330"/>
                <a:gd name="T4" fmla="*/ 3208 w 3784"/>
                <a:gd name="T5" fmla="*/ 113 h 1330"/>
                <a:gd name="T6" fmla="*/ 2094 w 3784"/>
                <a:gd name="T7" fmla="*/ 43 h 1330"/>
                <a:gd name="T8" fmla="*/ 1787 w 3784"/>
                <a:gd name="T9" fmla="*/ 350 h 1330"/>
                <a:gd name="T10" fmla="*/ 1723 w 3784"/>
                <a:gd name="T11" fmla="*/ 1287 h 1330"/>
                <a:gd name="T12" fmla="*/ 1400 w 3784"/>
                <a:gd name="T13" fmla="*/ 1330 h 1330"/>
                <a:gd name="T14" fmla="*/ 1378 w 3784"/>
                <a:gd name="T15" fmla="*/ 1055 h 1330"/>
                <a:gd name="T16" fmla="*/ 1216 w 3784"/>
                <a:gd name="T17" fmla="*/ 1039 h 1330"/>
                <a:gd name="T18" fmla="*/ 1120 w 3784"/>
                <a:gd name="T19" fmla="*/ 393 h 1330"/>
                <a:gd name="T20" fmla="*/ 899 w 3784"/>
                <a:gd name="T21" fmla="*/ 323 h 1330"/>
                <a:gd name="T22" fmla="*/ 791 w 3784"/>
                <a:gd name="T23" fmla="*/ 102 h 1330"/>
                <a:gd name="T24" fmla="*/ 630 w 3784"/>
                <a:gd name="T25" fmla="*/ 118 h 1330"/>
                <a:gd name="T26" fmla="*/ 549 w 3784"/>
                <a:gd name="T27" fmla="*/ 770 h 1330"/>
                <a:gd name="T28" fmla="*/ 21 w 3784"/>
                <a:gd name="T29" fmla="*/ 883 h 1330"/>
                <a:gd name="T30" fmla="*/ 0 w 3784"/>
                <a:gd name="T31" fmla="*/ 813 h 1330"/>
                <a:gd name="T32" fmla="*/ 517 w 3784"/>
                <a:gd name="T33" fmla="*/ 711 h 1330"/>
                <a:gd name="T34" fmla="*/ 619 w 3784"/>
                <a:gd name="T35" fmla="*/ 75 h 1330"/>
                <a:gd name="T36" fmla="*/ 840 w 3784"/>
                <a:gd name="T37" fmla="*/ 102 h 1330"/>
                <a:gd name="T38" fmla="*/ 931 w 3784"/>
                <a:gd name="T39" fmla="*/ 307 h 1330"/>
                <a:gd name="T40" fmla="*/ 1157 w 3784"/>
                <a:gd name="T41" fmla="*/ 377 h 1330"/>
                <a:gd name="T42" fmla="*/ 1276 w 3784"/>
                <a:gd name="T43" fmla="*/ 1001 h 1330"/>
                <a:gd name="T44" fmla="*/ 1674 w 3784"/>
                <a:gd name="T45" fmla="*/ 996 h 1330"/>
                <a:gd name="T46" fmla="*/ 1749 w 3784"/>
                <a:gd name="T47" fmla="*/ 328 h 1330"/>
                <a:gd name="T48" fmla="*/ 2089 w 3784"/>
                <a:gd name="T49" fmla="*/ 0 h 1330"/>
                <a:gd name="T50" fmla="*/ 3181 w 3784"/>
                <a:gd name="T51" fmla="*/ 81 h 1330"/>
                <a:gd name="T52" fmla="*/ 3784 w 3784"/>
                <a:gd name="T53" fmla="*/ 27 h 133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784"/>
                <a:gd name="T82" fmla="*/ 0 h 1330"/>
                <a:gd name="T83" fmla="*/ 3784 w 3784"/>
                <a:gd name="T84" fmla="*/ 1330 h 133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784" h="1330">
                  <a:moveTo>
                    <a:pt x="3784" y="27"/>
                  </a:moveTo>
                  <a:lnTo>
                    <a:pt x="3768" y="75"/>
                  </a:lnTo>
                  <a:lnTo>
                    <a:pt x="3208" y="113"/>
                  </a:lnTo>
                  <a:lnTo>
                    <a:pt x="2094" y="43"/>
                  </a:lnTo>
                  <a:lnTo>
                    <a:pt x="1787" y="350"/>
                  </a:lnTo>
                  <a:lnTo>
                    <a:pt x="1723" y="1287"/>
                  </a:lnTo>
                  <a:lnTo>
                    <a:pt x="1400" y="1330"/>
                  </a:lnTo>
                  <a:lnTo>
                    <a:pt x="1378" y="1055"/>
                  </a:lnTo>
                  <a:lnTo>
                    <a:pt x="1216" y="1039"/>
                  </a:lnTo>
                  <a:lnTo>
                    <a:pt x="1120" y="393"/>
                  </a:lnTo>
                  <a:lnTo>
                    <a:pt x="899" y="323"/>
                  </a:lnTo>
                  <a:lnTo>
                    <a:pt x="791" y="102"/>
                  </a:lnTo>
                  <a:lnTo>
                    <a:pt x="630" y="118"/>
                  </a:lnTo>
                  <a:lnTo>
                    <a:pt x="549" y="770"/>
                  </a:lnTo>
                  <a:lnTo>
                    <a:pt x="21" y="883"/>
                  </a:lnTo>
                  <a:lnTo>
                    <a:pt x="0" y="813"/>
                  </a:lnTo>
                  <a:lnTo>
                    <a:pt x="517" y="711"/>
                  </a:lnTo>
                  <a:lnTo>
                    <a:pt x="619" y="75"/>
                  </a:lnTo>
                  <a:lnTo>
                    <a:pt x="840" y="102"/>
                  </a:lnTo>
                  <a:lnTo>
                    <a:pt x="931" y="307"/>
                  </a:lnTo>
                  <a:lnTo>
                    <a:pt x="1157" y="377"/>
                  </a:lnTo>
                  <a:lnTo>
                    <a:pt x="1276" y="1001"/>
                  </a:lnTo>
                  <a:lnTo>
                    <a:pt x="1674" y="996"/>
                  </a:lnTo>
                  <a:lnTo>
                    <a:pt x="1749" y="328"/>
                  </a:lnTo>
                  <a:lnTo>
                    <a:pt x="2089" y="0"/>
                  </a:lnTo>
                  <a:lnTo>
                    <a:pt x="3181" y="81"/>
                  </a:lnTo>
                  <a:lnTo>
                    <a:pt x="3784" y="27"/>
                  </a:lnTo>
                  <a:close/>
                </a:path>
              </a:pathLst>
            </a:custGeom>
            <a:solidFill>
              <a:srgbClr val="0000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196" name="Freeform 7"/>
            <p:cNvSpPr>
              <a:spLocks/>
            </p:cNvSpPr>
            <p:nvPr/>
          </p:nvSpPr>
          <p:spPr bwMode="auto">
            <a:xfrm>
              <a:off x="1012" y="2735"/>
              <a:ext cx="3736" cy="1555"/>
            </a:xfrm>
            <a:custGeom>
              <a:avLst/>
              <a:gdLst>
                <a:gd name="T0" fmla="*/ 3736 w 3736"/>
                <a:gd name="T1" fmla="*/ 43 h 1555"/>
                <a:gd name="T2" fmla="*/ 3709 w 3736"/>
                <a:gd name="T3" fmla="*/ 350 h 1555"/>
                <a:gd name="T4" fmla="*/ 2460 w 3736"/>
                <a:gd name="T5" fmla="*/ 1410 h 1555"/>
                <a:gd name="T6" fmla="*/ 942 w 3736"/>
                <a:gd name="T7" fmla="*/ 1555 h 1555"/>
                <a:gd name="T8" fmla="*/ 70 w 3736"/>
                <a:gd name="T9" fmla="*/ 1405 h 1555"/>
                <a:gd name="T10" fmla="*/ 0 w 3736"/>
                <a:gd name="T11" fmla="*/ 845 h 1555"/>
                <a:gd name="T12" fmla="*/ 538 w 3736"/>
                <a:gd name="T13" fmla="*/ 732 h 1555"/>
                <a:gd name="T14" fmla="*/ 619 w 3736"/>
                <a:gd name="T15" fmla="*/ 59 h 1555"/>
                <a:gd name="T16" fmla="*/ 791 w 3736"/>
                <a:gd name="T17" fmla="*/ 70 h 1555"/>
                <a:gd name="T18" fmla="*/ 872 w 3736"/>
                <a:gd name="T19" fmla="*/ 290 h 1555"/>
                <a:gd name="T20" fmla="*/ 1109 w 3736"/>
                <a:gd name="T21" fmla="*/ 360 h 1555"/>
                <a:gd name="T22" fmla="*/ 1195 w 3736"/>
                <a:gd name="T23" fmla="*/ 990 h 1555"/>
                <a:gd name="T24" fmla="*/ 1362 w 3736"/>
                <a:gd name="T25" fmla="*/ 1017 h 1555"/>
                <a:gd name="T26" fmla="*/ 1389 w 3736"/>
                <a:gd name="T27" fmla="*/ 1275 h 1555"/>
                <a:gd name="T28" fmla="*/ 1696 w 3736"/>
                <a:gd name="T29" fmla="*/ 1259 h 1555"/>
                <a:gd name="T30" fmla="*/ 1776 w 3736"/>
                <a:gd name="T31" fmla="*/ 306 h 1555"/>
                <a:gd name="T32" fmla="*/ 2089 w 3736"/>
                <a:gd name="T33" fmla="*/ 0 h 1555"/>
                <a:gd name="T34" fmla="*/ 3208 w 3736"/>
                <a:gd name="T35" fmla="*/ 75 h 1555"/>
                <a:gd name="T36" fmla="*/ 3736 w 3736"/>
                <a:gd name="T37" fmla="*/ 43 h 15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736"/>
                <a:gd name="T58" fmla="*/ 0 h 1555"/>
                <a:gd name="T59" fmla="*/ 3736 w 3736"/>
                <a:gd name="T60" fmla="*/ 1555 h 15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736" h="1555">
                  <a:moveTo>
                    <a:pt x="3736" y="43"/>
                  </a:moveTo>
                  <a:lnTo>
                    <a:pt x="3709" y="350"/>
                  </a:lnTo>
                  <a:lnTo>
                    <a:pt x="2460" y="1410"/>
                  </a:lnTo>
                  <a:lnTo>
                    <a:pt x="942" y="1555"/>
                  </a:lnTo>
                  <a:lnTo>
                    <a:pt x="70" y="1405"/>
                  </a:lnTo>
                  <a:lnTo>
                    <a:pt x="0" y="845"/>
                  </a:lnTo>
                  <a:lnTo>
                    <a:pt x="538" y="732"/>
                  </a:lnTo>
                  <a:lnTo>
                    <a:pt x="619" y="59"/>
                  </a:lnTo>
                  <a:lnTo>
                    <a:pt x="791" y="70"/>
                  </a:lnTo>
                  <a:lnTo>
                    <a:pt x="872" y="290"/>
                  </a:lnTo>
                  <a:lnTo>
                    <a:pt x="1109" y="360"/>
                  </a:lnTo>
                  <a:lnTo>
                    <a:pt x="1195" y="990"/>
                  </a:lnTo>
                  <a:lnTo>
                    <a:pt x="1362" y="1017"/>
                  </a:lnTo>
                  <a:lnTo>
                    <a:pt x="1389" y="1275"/>
                  </a:lnTo>
                  <a:lnTo>
                    <a:pt x="1696" y="1259"/>
                  </a:lnTo>
                  <a:lnTo>
                    <a:pt x="1776" y="306"/>
                  </a:lnTo>
                  <a:lnTo>
                    <a:pt x="2089" y="0"/>
                  </a:lnTo>
                  <a:lnTo>
                    <a:pt x="3208" y="75"/>
                  </a:lnTo>
                  <a:lnTo>
                    <a:pt x="3736" y="43"/>
                  </a:lnTo>
                  <a:close/>
                </a:path>
              </a:pathLst>
            </a:custGeom>
            <a:solidFill>
              <a:schemeClr val="bg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87043" name="Rectangle 8"/>
          <p:cNvSpPr>
            <a:spLocks noGrp="1" noChangeArrowheads="1"/>
          </p:cNvSpPr>
          <p:nvPr>
            <p:ph type="title"/>
          </p:nvPr>
        </p:nvSpPr>
        <p:spPr>
          <a:xfrm>
            <a:off x="457200" y="228600"/>
            <a:ext cx="8229600" cy="868363"/>
          </a:xfrm>
        </p:spPr>
        <p:txBody>
          <a:bodyPr/>
          <a:lstStyle/>
          <a:p>
            <a:pPr eaLnBrk="1" hangingPunct="1"/>
            <a:r>
              <a:rPr lang="en-US"/>
              <a:t>Uniform Cost Search</a:t>
            </a:r>
          </a:p>
        </p:txBody>
      </p:sp>
      <p:grpSp>
        <p:nvGrpSpPr>
          <p:cNvPr id="87044" name="Group 9"/>
          <p:cNvGrpSpPr>
            <a:grpSpLocks/>
          </p:cNvGrpSpPr>
          <p:nvPr/>
        </p:nvGrpSpPr>
        <p:grpSpPr bwMode="auto">
          <a:xfrm>
            <a:off x="2386013" y="3409950"/>
            <a:ext cx="5486400" cy="3352800"/>
            <a:chOff x="48" y="2332"/>
            <a:chExt cx="3456" cy="2404"/>
          </a:xfrm>
        </p:grpSpPr>
        <p:sp>
          <p:nvSpPr>
            <p:cNvPr id="87135" name="Text Box 10"/>
            <p:cNvSpPr txBox="1">
              <a:spLocks noChangeArrowheads="1"/>
            </p:cNvSpPr>
            <p:nvPr/>
          </p:nvSpPr>
          <p:spPr bwMode="auto">
            <a:xfrm>
              <a:off x="1728" y="2332"/>
              <a:ext cx="624"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600">
                  <a:solidFill>
                    <a:srgbClr val="000000"/>
                  </a:solidFill>
                  <a:latin typeface="Arial" charset="0"/>
                </a:rPr>
                <a:t>S</a:t>
              </a:r>
            </a:p>
          </p:txBody>
        </p:sp>
        <p:sp>
          <p:nvSpPr>
            <p:cNvPr id="87136" name="Text Box 11"/>
            <p:cNvSpPr txBox="1">
              <a:spLocks noChangeArrowheads="1"/>
            </p:cNvSpPr>
            <p:nvPr/>
          </p:nvSpPr>
          <p:spPr bwMode="auto">
            <a:xfrm>
              <a:off x="48" y="3417"/>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a</a:t>
              </a:r>
            </a:p>
          </p:txBody>
        </p:sp>
        <p:sp>
          <p:nvSpPr>
            <p:cNvPr id="87137" name="Text Box 12"/>
            <p:cNvSpPr txBox="1">
              <a:spLocks noChangeArrowheads="1"/>
            </p:cNvSpPr>
            <p:nvPr/>
          </p:nvSpPr>
          <p:spPr bwMode="auto">
            <a:xfrm>
              <a:off x="48" y="3033"/>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b</a:t>
              </a:r>
            </a:p>
          </p:txBody>
        </p:sp>
        <p:sp>
          <p:nvSpPr>
            <p:cNvPr id="87138" name="Text Box 13"/>
            <p:cNvSpPr txBox="1">
              <a:spLocks noChangeArrowheads="1"/>
            </p:cNvSpPr>
            <p:nvPr/>
          </p:nvSpPr>
          <p:spPr bwMode="auto">
            <a:xfrm>
              <a:off x="384" y="2688"/>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d</a:t>
              </a:r>
            </a:p>
          </p:txBody>
        </p:sp>
        <p:sp>
          <p:nvSpPr>
            <p:cNvPr id="87139" name="Text Box 14"/>
            <p:cNvSpPr txBox="1">
              <a:spLocks noChangeArrowheads="1"/>
            </p:cNvSpPr>
            <p:nvPr/>
          </p:nvSpPr>
          <p:spPr bwMode="auto">
            <a:xfrm>
              <a:off x="3264" y="2640"/>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p</a:t>
              </a:r>
            </a:p>
          </p:txBody>
        </p:sp>
        <p:sp>
          <p:nvSpPr>
            <p:cNvPr id="87140" name="Text Box 15"/>
            <p:cNvSpPr txBox="1">
              <a:spLocks noChangeArrowheads="1"/>
            </p:cNvSpPr>
            <p:nvPr/>
          </p:nvSpPr>
          <p:spPr bwMode="auto">
            <a:xfrm>
              <a:off x="480" y="3417"/>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a</a:t>
              </a:r>
            </a:p>
          </p:txBody>
        </p:sp>
        <p:sp>
          <p:nvSpPr>
            <p:cNvPr id="87141" name="Text Box 16"/>
            <p:cNvSpPr txBox="1">
              <a:spLocks noChangeArrowheads="1"/>
            </p:cNvSpPr>
            <p:nvPr/>
          </p:nvSpPr>
          <p:spPr bwMode="auto">
            <a:xfrm>
              <a:off x="480" y="3033"/>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c</a:t>
              </a:r>
            </a:p>
          </p:txBody>
        </p:sp>
        <p:cxnSp>
          <p:nvCxnSpPr>
            <p:cNvPr id="87142" name="AutoShape 17"/>
            <p:cNvCxnSpPr>
              <a:cxnSpLocks noChangeShapeType="1"/>
              <a:stCxn id="87138" idx="2"/>
              <a:endCxn id="87137" idx="0"/>
            </p:cNvCxnSpPr>
            <p:nvPr/>
          </p:nvCxnSpPr>
          <p:spPr bwMode="auto">
            <a:xfrm flipH="1">
              <a:off x="168" y="2919"/>
              <a:ext cx="336"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3" name="AutoShape 18"/>
            <p:cNvCxnSpPr>
              <a:cxnSpLocks noChangeShapeType="1"/>
              <a:stCxn id="87138" idx="2"/>
              <a:endCxn id="87141" idx="0"/>
            </p:cNvCxnSpPr>
            <p:nvPr/>
          </p:nvCxnSpPr>
          <p:spPr bwMode="auto">
            <a:xfrm>
              <a:off x="504" y="2919"/>
              <a:ext cx="96"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4" name="AutoShape 19"/>
            <p:cNvCxnSpPr>
              <a:cxnSpLocks noChangeShapeType="1"/>
              <a:stCxn id="87137" idx="2"/>
              <a:endCxn id="87136" idx="0"/>
            </p:cNvCxnSpPr>
            <p:nvPr/>
          </p:nvCxnSpPr>
          <p:spPr bwMode="auto">
            <a:xfrm>
              <a:off x="168" y="3264"/>
              <a:ext cx="0"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5" name="AutoShape 20"/>
            <p:cNvCxnSpPr>
              <a:cxnSpLocks noChangeShapeType="1"/>
              <a:stCxn id="87141" idx="2"/>
              <a:endCxn id="87140" idx="0"/>
            </p:cNvCxnSpPr>
            <p:nvPr/>
          </p:nvCxnSpPr>
          <p:spPr bwMode="auto">
            <a:xfrm>
              <a:off x="600" y="3264"/>
              <a:ext cx="0"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46" name="Group 21"/>
            <p:cNvGrpSpPr>
              <a:grpSpLocks/>
            </p:cNvGrpSpPr>
            <p:nvPr/>
          </p:nvGrpSpPr>
          <p:grpSpPr bwMode="auto">
            <a:xfrm>
              <a:off x="1776" y="2640"/>
              <a:ext cx="1104" cy="1712"/>
              <a:chOff x="1152" y="2640"/>
              <a:chExt cx="1104" cy="1712"/>
            </a:xfrm>
          </p:grpSpPr>
          <p:sp>
            <p:nvSpPr>
              <p:cNvPr id="87173" name="Text Box 22"/>
              <p:cNvSpPr txBox="1">
                <a:spLocks noChangeArrowheads="1"/>
              </p:cNvSpPr>
              <p:nvPr/>
            </p:nvSpPr>
            <p:spPr bwMode="auto">
              <a:xfrm>
                <a:off x="1536" y="2640"/>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e</a:t>
                </a:r>
              </a:p>
            </p:txBody>
          </p:sp>
          <p:sp>
            <p:nvSpPr>
              <p:cNvPr id="87174" name="Text Box 23"/>
              <p:cNvSpPr txBox="1">
                <a:spLocks noChangeArrowheads="1"/>
              </p:cNvSpPr>
              <p:nvPr/>
            </p:nvSpPr>
            <p:spPr bwMode="auto">
              <a:xfrm>
                <a:off x="1152" y="3408"/>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p</a:t>
                </a:r>
              </a:p>
            </p:txBody>
          </p:sp>
          <p:sp>
            <p:nvSpPr>
              <p:cNvPr id="87175" name="Text Box 24"/>
              <p:cNvSpPr txBox="1">
                <a:spLocks noChangeArrowheads="1"/>
              </p:cNvSpPr>
              <p:nvPr/>
            </p:nvSpPr>
            <p:spPr bwMode="auto">
              <a:xfrm>
                <a:off x="1296" y="3024"/>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h</a:t>
                </a:r>
              </a:p>
            </p:txBody>
          </p:sp>
          <p:sp>
            <p:nvSpPr>
              <p:cNvPr id="87176" name="Text Box 25"/>
              <p:cNvSpPr txBox="1">
                <a:spLocks noChangeArrowheads="1"/>
              </p:cNvSpPr>
              <p:nvPr/>
            </p:nvSpPr>
            <p:spPr bwMode="auto">
              <a:xfrm>
                <a:off x="1728" y="3408"/>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f</a:t>
                </a:r>
              </a:p>
            </p:txBody>
          </p:sp>
          <p:sp>
            <p:nvSpPr>
              <p:cNvPr id="87177" name="Text Box 26"/>
              <p:cNvSpPr txBox="1">
                <a:spLocks noChangeArrowheads="1"/>
              </p:cNvSpPr>
              <p:nvPr/>
            </p:nvSpPr>
            <p:spPr bwMode="auto">
              <a:xfrm>
                <a:off x="1728" y="3024"/>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r</a:t>
                </a:r>
              </a:p>
            </p:txBody>
          </p:sp>
          <p:sp>
            <p:nvSpPr>
              <p:cNvPr id="87178" name="Text Box 27"/>
              <p:cNvSpPr txBox="1">
                <a:spLocks noChangeArrowheads="1"/>
              </p:cNvSpPr>
              <p:nvPr/>
            </p:nvSpPr>
            <p:spPr bwMode="auto">
              <a:xfrm>
                <a:off x="1440" y="3408"/>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q</a:t>
                </a:r>
              </a:p>
            </p:txBody>
          </p:sp>
          <p:sp>
            <p:nvSpPr>
              <p:cNvPr id="87179" name="Text Box 28"/>
              <p:cNvSpPr txBox="1">
                <a:spLocks noChangeArrowheads="1"/>
              </p:cNvSpPr>
              <p:nvPr/>
            </p:nvSpPr>
            <p:spPr bwMode="auto">
              <a:xfrm>
                <a:off x="1152" y="3753"/>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q</a:t>
                </a:r>
              </a:p>
            </p:txBody>
          </p:sp>
          <p:sp>
            <p:nvSpPr>
              <p:cNvPr id="87180" name="Text Box 29"/>
              <p:cNvSpPr txBox="1">
                <a:spLocks noChangeArrowheads="1"/>
              </p:cNvSpPr>
              <p:nvPr/>
            </p:nvSpPr>
            <p:spPr bwMode="auto">
              <a:xfrm>
                <a:off x="1584" y="3753"/>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c</a:t>
                </a:r>
              </a:p>
            </p:txBody>
          </p:sp>
          <p:sp>
            <p:nvSpPr>
              <p:cNvPr id="87181" name="Text Box 30"/>
              <p:cNvSpPr txBox="1">
                <a:spLocks noChangeArrowheads="1"/>
              </p:cNvSpPr>
              <p:nvPr/>
            </p:nvSpPr>
            <p:spPr bwMode="auto">
              <a:xfrm>
                <a:off x="1776" y="3792"/>
                <a:ext cx="480"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600">
                    <a:solidFill>
                      <a:srgbClr val="000000"/>
                    </a:solidFill>
                    <a:latin typeface="Arial" charset="0"/>
                  </a:rPr>
                  <a:t>G</a:t>
                </a:r>
              </a:p>
            </p:txBody>
          </p:sp>
          <p:sp>
            <p:nvSpPr>
              <p:cNvPr id="87182" name="Text Box 31"/>
              <p:cNvSpPr txBox="1">
                <a:spLocks noChangeArrowheads="1"/>
              </p:cNvSpPr>
              <p:nvPr/>
            </p:nvSpPr>
            <p:spPr bwMode="auto">
              <a:xfrm>
                <a:off x="1584" y="4089"/>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a</a:t>
                </a:r>
              </a:p>
            </p:txBody>
          </p:sp>
          <p:cxnSp>
            <p:nvCxnSpPr>
              <p:cNvPr id="87183" name="AutoShape 32"/>
              <p:cNvCxnSpPr>
                <a:cxnSpLocks noChangeShapeType="1"/>
                <a:stCxn id="87173" idx="2"/>
                <a:endCxn id="87175" idx="0"/>
              </p:cNvCxnSpPr>
              <p:nvPr/>
            </p:nvCxnSpPr>
            <p:spPr bwMode="auto">
              <a:xfrm flipH="1">
                <a:off x="1416" y="2871"/>
                <a:ext cx="240"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84" name="AutoShape 33"/>
              <p:cNvCxnSpPr>
                <a:cxnSpLocks noChangeShapeType="1"/>
                <a:stCxn id="87173" idx="2"/>
                <a:endCxn id="87177" idx="0"/>
              </p:cNvCxnSpPr>
              <p:nvPr/>
            </p:nvCxnSpPr>
            <p:spPr bwMode="auto">
              <a:xfrm>
                <a:off x="1656" y="2871"/>
                <a:ext cx="192"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85" name="AutoShape 34"/>
              <p:cNvCxnSpPr>
                <a:cxnSpLocks noChangeShapeType="1"/>
                <a:stCxn id="87175" idx="2"/>
                <a:endCxn id="87174" idx="0"/>
              </p:cNvCxnSpPr>
              <p:nvPr/>
            </p:nvCxnSpPr>
            <p:spPr bwMode="auto">
              <a:xfrm flipH="1">
                <a:off x="1272" y="3255"/>
                <a:ext cx="144"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86" name="AutoShape 35"/>
              <p:cNvCxnSpPr>
                <a:cxnSpLocks noChangeShapeType="1"/>
                <a:stCxn id="87175" idx="2"/>
                <a:endCxn id="87178" idx="0"/>
              </p:cNvCxnSpPr>
              <p:nvPr/>
            </p:nvCxnSpPr>
            <p:spPr bwMode="auto">
              <a:xfrm>
                <a:off x="1416" y="3255"/>
                <a:ext cx="144"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87" name="AutoShape 36"/>
              <p:cNvCxnSpPr>
                <a:cxnSpLocks noChangeShapeType="1"/>
                <a:stCxn id="87177" idx="2"/>
                <a:endCxn id="87176" idx="0"/>
              </p:cNvCxnSpPr>
              <p:nvPr/>
            </p:nvCxnSpPr>
            <p:spPr bwMode="auto">
              <a:xfrm>
                <a:off x="1848" y="3255"/>
                <a:ext cx="0"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88" name="AutoShape 37"/>
              <p:cNvCxnSpPr>
                <a:cxnSpLocks noChangeShapeType="1"/>
                <a:stCxn id="87174" idx="2"/>
                <a:endCxn id="87179" idx="0"/>
              </p:cNvCxnSpPr>
              <p:nvPr/>
            </p:nvCxnSpPr>
            <p:spPr bwMode="auto">
              <a:xfrm>
                <a:off x="1272" y="3639"/>
                <a:ext cx="0"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89" name="AutoShape 38"/>
              <p:cNvCxnSpPr>
                <a:cxnSpLocks noChangeShapeType="1"/>
                <a:stCxn id="87176" idx="2"/>
                <a:endCxn id="87180" idx="0"/>
              </p:cNvCxnSpPr>
              <p:nvPr/>
            </p:nvCxnSpPr>
            <p:spPr bwMode="auto">
              <a:xfrm flipH="1">
                <a:off x="1704" y="3639"/>
                <a:ext cx="144"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90" name="AutoShape 39"/>
              <p:cNvCxnSpPr>
                <a:cxnSpLocks noChangeShapeType="1"/>
                <a:stCxn id="87176" idx="2"/>
                <a:endCxn id="87181" idx="0"/>
              </p:cNvCxnSpPr>
              <p:nvPr/>
            </p:nvCxnSpPr>
            <p:spPr bwMode="auto">
              <a:xfrm>
                <a:off x="1848" y="3639"/>
                <a:ext cx="168"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91" name="AutoShape 40"/>
              <p:cNvCxnSpPr>
                <a:cxnSpLocks noChangeShapeType="1"/>
                <a:stCxn id="87180" idx="2"/>
                <a:endCxn id="87182" idx="0"/>
              </p:cNvCxnSpPr>
              <p:nvPr/>
            </p:nvCxnSpPr>
            <p:spPr bwMode="auto">
              <a:xfrm>
                <a:off x="1704" y="3984"/>
                <a:ext cx="0" cy="10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87147" name="Text Box 41"/>
            <p:cNvSpPr txBox="1">
              <a:spLocks noChangeArrowheads="1"/>
            </p:cNvSpPr>
            <p:nvPr/>
          </p:nvSpPr>
          <p:spPr bwMode="auto">
            <a:xfrm>
              <a:off x="3264" y="2994"/>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q</a:t>
              </a:r>
            </a:p>
          </p:txBody>
        </p:sp>
        <p:cxnSp>
          <p:nvCxnSpPr>
            <p:cNvPr id="87148" name="AutoShape 42"/>
            <p:cNvCxnSpPr>
              <a:cxnSpLocks noChangeShapeType="1"/>
              <a:stCxn id="87139" idx="2"/>
              <a:endCxn id="87147" idx="0"/>
            </p:cNvCxnSpPr>
            <p:nvPr/>
          </p:nvCxnSpPr>
          <p:spPr bwMode="auto">
            <a:xfrm>
              <a:off x="3384" y="2871"/>
              <a:ext cx="0" cy="12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49" name="Group 43"/>
            <p:cNvGrpSpPr>
              <a:grpSpLocks/>
            </p:cNvGrpSpPr>
            <p:nvPr/>
          </p:nvGrpSpPr>
          <p:grpSpPr bwMode="auto">
            <a:xfrm>
              <a:off x="624" y="3024"/>
              <a:ext cx="1104" cy="1712"/>
              <a:chOff x="1152" y="2640"/>
              <a:chExt cx="1104" cy="1712"/>
            </a:xfrm>
          </p:grpSpPr>
          <p:sp>
            <p:nvSpPr>
              <p:cNvPr id="87154" name="Text Box 44"/>
              <p:cNvSpPr txBox="1">
                <a:spLocks noChangeArrowheads="1"/>
              </p:cNvSpPr>
              <p:nvPr/>
            </p:nvSpPr>
            <p:spPr bwMode="auto">
              <a:xfrm>
                <a:off x="1536" y="2640"/>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e</a:t>
                </a:r>
              </a:p>
            </p:txBody>
          </p:sp>
          <p:sp>
            <p:nvSpPr>
              <p:cNvPr id="87155" name="Text Box 45"/>
              <p:cNvSpPr txBox="1">
                <a:spLocks noChangeArrowheads="1"/>
              </p:cNvSpPr>
              <p:nvPr/>
            </p:nvSpPr>
            <p:spPr bwMode="auto">
              <a:xfrm>
                <a:off x="1152" y="3408"/>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p</a:t>
                </a:r>
              </a:p>
            </p:txBody>
          </p:sp>
          <p:sp>
            <p:nvSpPr>
              <p:cNvPr id="87156" name="Text Box 46"/>
              <p:cNvSpPr txBox="1">
                <a:spLocks noChangeArrowheads="1"/>
              </p:cNvSpPr>
              <p:nvPr/>
            </p:nvSpPr>
            <p:spPr bwMode="auto">
              <a:xfrm>
                <a:off x="1296" y="3024"/>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h</a:t>
                </a:r>
              </a:p>
            </p:txBody>
          </p:sp>
          <p:sp>
            <p:nvSpPr>
              <p:cNvPr id="87157" name="Text Box 47"/>
              <p:cNvSpPr txBox="1">
                <a:spLocks noChangeArrowheads="1"/>
              </p:cNvSpPr>
              <p:nvPr/>
            </p:nvSpPr>
            <p:spPr bwMode="auto">
              <a:xfrm>
                <a:off x="1728" y="3408"/>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f</a:t>
                </a:r>
              </a:p>
            </p:txBody>
          </p:sp>
          <p:sp>
            <p:nvSpPr>
              <p:cNvPr id="87158" name="Text Box 48"/>
              <p:cNvSpPr txBox="1">
                <a:spLocks noChangeArrowheads="1"/>
              </p:cNvSpPr>
              <p:nvPr/>
            </p:nvSpPr>
            <p:spPr bwMode="auto">
              <a:xfrm>
                <a:off x="1728" y="3024"/>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r</a:t>
                </a:r>
              </a:p>
            </p:txBody>
          </p:sp>
          <p:sp>
            <p:nvSpPr>
              <p:cNvPr id="87159" name="Text Box 49"/>
              <p:cNvSpPr txBox="1">
                <a:spLocks noChangeArrowheads="1"/>
              </p:cNvSpPr>
              <p:nvPr/>
            </p:nvSpPr>
            <p:spPr bwMode="auto">
              <a:xfrm>
                <a:off x="1440" y="3408"/>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q</a:t>
                </a:r>
              </a:p>
            </p:txBody>
          </p:sp>
          <p:sp>
            <p:nvSpPr>
              <p:cNvPr id="87160" name="Text Box 50"/>
              <p:cNvSpPr txBox="1">
                <a:spLocks noChangeArrowheads="1"/>
              </p:cNvSpPr>
              <p:nvPr/>
            </p:nvSpPr>
            <p:spPr bwMode="auto">
              <a:xfrm>
                <a:off x="1152" y="3753"/>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q</a:t>
                </a:r>
              </a:p>
            </p:txBody>
          </p:sp>
          <p:sp>
            <p:nvSpPr>
              <p:cNvPr id="87161" name="Text Box 51"/>
              <p:cNvSpPr txBox="1">
                <a:spLocks noChangeArrowheads="1"/>
              </p:cNvSpPr>
              <p:nvPr/>
            </p:nvSpPr>
            <p:spPr bwMode="auto">
              <a:xfrm>
                <a:off x="1584" y="3753"/>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c</a:t>
                </a:r>
              </a:p>
            </p:txBody>
          </p:sp>
          <p:sp>
            <p:nvSpPr>
              <p:cNvPr id="87162" name="Text Box 52"/>
              <p:cNvSpPr txBox="1">
                <a:spLocks noChangeArrowheads="1"/>
              </p:cNvSpPr>
              <p:nvPr/>
            </p:nvSpPr>
            <p:spPr bwMode="auto">
              <a:xfrm>
                <a:off x="1776" y="3792"/>
                <a:ext cx="480"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600">
                    <a:solidFill>
                      <a:srgbClr val="000000"/>
                    </a:solidFill>
                    <a:latin typeface="Arial" charset="0"/>
                  </a:rPr>
                  <a:t>G</a:t>
                </a:r>
              </a:p>
            </p:txBody>
          </p:sp>
          <p:sp>
            <p:nvSpPr>
              <p:cNvPr id="87163" name="Text Box 53"/>
              <p:cNvSpPr txBox="1">
                <a:spLocks noChangeArrowheads="1"/>
              </p:cNvSpPr>
              <p:nvPr/>
            </p:nvSpPr>
            <p:spPr bwMode="auto">
              <a:xfrm>
                <a:off x="1584" y="4089"/>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a</a:t>
                </a:r>
              </a:p>
            </p:txBody>
          </p:sp>
          <p:cxnSp>
            <p:nvCxnSpPr>
              <p:cNvPr id="87164" name="AutoShape 54"/>
              <p:cNvCxnSpPr>
                <a:cxnSpLocks noChangeShapeType="1"/>
                <a:stCxn id="87154" idx="2"/>
                <a:endCxn id="87156" idx="0"/>
              </p:cNvCxnSpPr>
              <p:nvPr/>
            </p:nvCxnSpPr>
            <p:spPr bwMode="auto">
              <a:xfrm flipH="1">
                <a:off x="1416" y="2871"/>
                <a:ext cx="240"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65" name="AutoShape 55"/>
              <p:cNvCxnSpPr>
                <a:cxnSpLocks noChangeShapeType="1"/>
                <a:stCxn id="87154" idx="2"/>
                <a:endCxn id="87158" idx="0"/>
              </p:cNvCxnSpPr>
              <p:nvPr/>
            </p:nvCxnSpPr>
            <p:spPr bwMode="auto">
              <a:xfrm>
                <a:off x="1656" y="2871"/>
                <a:ext cx="192"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66" name="AutoShape 56"/>
              <p:cNvCxnSpPr>
                <a:cxnSpLocks noChangeShapeType="1"/>
                <a:stCxn id="87156" idx="2"/>
                <a:endCxn id="87155" idx="0"/>
              </p:cNvCxnSpPr>
              <p:nvPr/>
            </p:nvCxnSpPr>
            <p:spPr bwMode="auto">
              <a:xfrm flipH="1">
                <a:off x="1272" y="3255"/>
                <a:ext cx="144"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67" name="AutoShape 57"/>
              <p:cNvCxnSpPr>
                <a:cxnSpLocks noChangeShapeType="1"/>
                <a:stCxn id="87156" idx="2"/>
                <a:endCxn id="87159" idx="0"/>
              </p:cNvCxnSpPr>
              <p:nvPr/>
            </p:nvCxnSpPr>
            <p:spPr bwMode="auto">
              <a:xfrm>
                <a:off x="1416" y="3255"/>
                <a:ext cx="144"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68" name="AutoShape 58"/>
              <p:cNvCxnSpPr>
                <a:cxnSpLocks noChangeShapeType="1"/>
                <a:stCxn id="87158" idx="2"/>
                <a:endCxn id="87157" idx="0"/>
              </p:cNvCxnSpPr>
              <p:nvPr/>
            </p:nvCxnSpPr>
            <p:spPr bwMode="auto">
              <a:xfrm>
                <a:off x="1848" y="3255"/>
                <a:ext cx="0"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69" name="AutoShape 59"/>
              <p:cNvCxnSpPr>
                <a:cxnSpLocks noChangeShapeType="1"/>
                <a:stCxn id="87155" idx="2"/>
                <a:endCxn id="87160" idx="0"/>
              </p:cNvCxnSpPr>
              <p:nvPr/>
            </p:nvCxnSpPr>
            <p:spPr bwMode="auto">
              <a:xfrm>
                <a:off x="1272" y="3639"/>
                <a:ext cx="0"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70" name="AutoShape 60"/>
              <p:cNvCxnSpPr>
                <a:cxnSpLocks noChangeShapeType="1"/>
                <a:stCxn id="87157" idx="2"/>
                <a:endCxn id="87161" idx="0"/>
              </p:cNvCxnSpPr>
              <p:nvPr/>
            </p:nvCxnSpPr>
            <p:spPr bwMode="auto">
              <a:xfrm flipH="1">
                <a:off x="1704" y="3639"/>
                <a:ext cx="144"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71" name="AutoShape 61"/>
              <p:cNvCxnSpPr>
                <a:cxnSpLocks noChangeShapeType="1"/>
                <a:stCxn id="87157" idx="2"/>
                <a:endCxn id="87162" idx="0"/>
              </p:cNvCxnSpPr>
              <p:nvPr/>
            </p:nvCxnSpPr>
            <p:spPr bwMode="auto">
              <a:xfrm>
                <a:off x="1848" y="3639"/>
                <a:ext cx="168"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72" name="AutoShape 62"/>
              <p:cNvCxnSpPr>
                <a:cxnSpLocks noChangeShapeType="1"/>
                <a:stCxn id="87161" idx="2"/>
                <a:endCxn id="87163" idx="0"/>
              </p:cNvCxnSpPr>
              <p:nvPr/>
            </p:nvCxnSpPr>
            <p:spPr bwMode="auto">
              <a:xfrm>
                <a:off x="1704" y="3984"/>
                <a:ext cx="0" cy="10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cxnSp>
          <p:nvCxnSpPr>
            <p:cNvPr id="87150" name="AutoShape 63"/>
            <p:cNvCxnSpPr>
              <a:cxnSpLocks noChangeShapeType="1"/>
              <a:stCxn id="87138" idx="2"/>
              <a:endCxn id="87154" idx="0"/>
            </p:cNvCxnSpPr>
            <p:nvPr/>
          </p:nvCxnSpPr>
          <p:spPr bwMode="auto">
            <a:xfrm>
              <a:off x="504" y="2919"/>
              <a:ext cx="624" cy="10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51" name="AutoShape 64"/>
            <p:cNvCxnSpPr>
              <a:cxnSpLocks noChangeShapeType="1"/>
              <a:stCxn id="87135" idx="2"/>
              <a:endCxn id="87138" idx="0"/>
            </p:cNvCxnSpPr>
            <p:nvPr/>
          </p:nvCxnSpPr>
          <p:spPr bwMode="auto">
            <a:xfrm flipH="1">
              <a:off x="504" y="2544"/>
              <a:ext cx="1536" cy="14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52" name="AutoShape 65"/>
            <p:cNvCxnSpPr>
              <a:cxnSpLocks noChangeShapeType="1"/>
              <a:stCxn id="87135" idx="2"/>
              <a:endCxn id="87173" idx="0"/>
            </p:cNvCxnSpPr>
            <p:nvPr/>
          </p:nvCxnSpPr>
          <p:spPr bwMode="auto">
            <a:xfrm>
              <a:off x="2040" y="2544"/>
              <a:ext cx="240" cy="9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53" name="AutoShape 66"/>
            <p:cNvCxnSpPr>
              <a:cxnSpLocks noChangeShapeType="1"/>
              <a:stCxn id="87135" idx="2"/>
              <a:endCxn id="87139" idx="0"/>
            </p:cNvCxnSpPr>
            <p:nvPr/>
          </p:nvCxnSpPr>
          <p:spPr bwMode="auto">
            <a:xfrm>
              <a:off x="2040" y="2544"/>
              <a:ext cx="1344" cy="9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87045" name="Line 67"/>
          <p:cNvSpPr>
            <a:spLocks noChangeShapeType="1"/>
          </p:cNvSpPr>
          <p:nvPr/>
        </p:nvSpPr>
        <p:spPr bwMode="auto">
          <a:xfrm>
            <a:off x="366713" y="3371850"/>
            <a:ext cx="85296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5956" name="Oval 68"/>
          <p:cNvSpPr>
            <a:spLocks noChangeArrowheads="1"/>
          </p:cNvSpPr>
          <p:nvPr/>
        </p:nvSpPr>
        <p:spPr bwMode="auto">
          <a:xfrm>
            <a:off x="5402263" y="3454400"/>
            <a:ext cx="290512" cy="265113"/>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7047" name="Oval 69"/>
          <p:cNvSpPr>
            <a:spLocks noChangeArrowheads="1"/>
          </p:cNvSpPr>
          <p:nvPr/>
        </p:nvSpPr>
        <p:spPr bwMode="auto">
          <a:xfrm>
            <a:off x="5403850" y="3455988"/>
            <a:ext cx="290513"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5958" name="Oval 70"/>
          <p:cNvSpPr>
            <a:spLocks noChangeArrowheads="1"/>
          </p:cNvSpPr>
          <p:nvPr/>
        </p:nvSpPr>
        <p:spPr bwMode="auto">
          <a:xfrm>
            <a:off x="2992438" y="3949700"/>
            <a:ext cx="290512"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5959" name="Oval 71"/>
          <p:cNvSpPr>
            <a:spLocks noChangeArrowheads="1"/>
          </p:cNvSpPr>
          <p:nvPr/>
        </p:nvSpPr>
        <p:spPr bwMode="auto">
          <a:xfrm>
            <a:off x="5786438" y="3883025"/>
            <a:ext cx="290512"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5960" name="Oval 72"/>
          <p:cNvSpPr>
            <a:spLocks noChangeArrowheads="1"/>
          </p:cNvSpPr>
          <p:nvPr/>
        </p:nvSpPr>
        <p:spPr bwMode="auto">
          <a:xfrm>
            <a:off x="7531100" y="3898900"/>
            <a:ext cx="290513"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7051" name="Text Box 73"/>
          <p:cNvSpPr txBox="1">
            <a:spLocks noChangeArrowheads="1"/>
          </p:cNvSpPr>
          <p:nvPr/>
        </p:nvSpPr>
        <p:spPr bwMode="auto">
          <a:xfrm>
            <a:off x="437171" y="1365439"/>
            <a:ext cx="4411662" cy="201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i="1" dirty="0">
                <a:solidFill>
                  <a:srgbClr val="000000"/>
                </a:solidFill>
                <a:latin typeface="Arial" charset="0"/>
              </a:rPr>
              <a:t>Expand cheapest node first:</a:t>
            </a:r>
          </a:p>
          <a:p>
            <a:pPr eaLnBrk="1" hangingPunct="1">
              <a:spcBef>
                <a:spcPct val="50000"/>
              </a:spcBef>
            </a:pPr>
            <a:r>
              <a:rPr lang="en-US" sz="2000" b="1" i="1" dirty="0">
                <a:solidFill>
                  <a:srgbClr val="000000"/>
                </a:solidFill>
                <a:latin typeface="Arial" charset="0"/>
              </a:rPr>
              <a:t>Frontier is a priority queue</a:t>
            </a:r>
          </a:p>
          <a:p>
            <a:pPr eaLnBrk="1" hangingPunct="1">
              <a:spcBef>
                <a:spcPct val="50000"/>
              </a:spcBef>
            </a:pPr>
            <a:r>
              <a:rPr lang="en-US" sz="2000" i="1" dirty="0">
                <a:solidFill>
                  <a:srgbClr val="000000"/>
                </a:solidFill>
                <a:latin typeface="Arial" charset="0"/>
              </a:rPr>
              <a:t>No longer ply at a time, but follows </a:t>
            </a:r>
            <a:r>
              <a:rPr lang="en-US" sz="2000" i="1" dirty="0">
                <a:solidFill>
                  <a:srgbClr val="0000FF"/>
                </a:solidFill>
                <a:latin typeface="Arial" charset="0"/>
              </a:rPr>
              <a:t>cost</a:t>
            </a:r>
            <a:r>
              <a:rPr lang="en-US" sz="2000" i="1" dirty="0">
                <a:solidFill>
                  <a:srgbClr val="000000"/>
                </a:solidFill>
                <a:latin typeface="Arial" charset="0"/>
              </a:rPr>
              <a:t> </a:t>
            </a:r>
            <a:r>
              <a:rPr lang="en-US" sz="2000" i="1" dirty="0">
                <a:solidFill>
                  <a:srgbClr val="0000FF"/>
                </a:solidFill>
                <a:latin typeface="Arial" charset="0"/>
              </a:rPr>
              <a:t>contours</a:t>
            </a:r>
          </a:p>
          <a:p>
            <a:pPr eaLnBrk="1" hangingPunct="1">
              <a:spcBef>
                <a:spcPct val="50000"/>
              </a:spcBef>
            </a:pPr>
            <a:r>
              <a:rPr lang="en-US" sz="1800" i="1" dirty="0">
                <a:solidFill>
                  <a:srgbClr val="000000"/>
                </a:solidFill>
                <a:latin typeface="Arial" charset="0"/>
              </a:rPr>
              <a:t>Therefore: Must be optimal</a:t>
            </a:r>
          </a:p>
        </p:txBody>
      </p:sp>
      <p:grpSp>
        <p:nvGrpSpPr>
          <p:cNvPr id="87052" name="Group 74"/>
          <p:cNvGrpSpPr>
            <a:grpSpLocks/>
          </p:cNvGrpSpPr>
          <p:nvPr/>
        </p:nvGrpSpPr>
        <p:grpSpPr bwMode="auto">
          <a:xfrm>
            <a:off x="5487988" y="1444625"/>
            <a:ext cx="3205162" cy="1768475"/>
            <a:chOff x="816" y="1056"/>
            <a:chExt cx="4176" cy="2304"/>
          </a:xfrm>
        </p:grpSpPr>
        <p:grpSp>
          <p:nvGrpSpPr>
            <p:cNvPr id="87105" name="Group 75"/>
            <p:cNvGrpSpPr>
              <a:grpSpLocks/>
            </p:cNvGrpSpPr>
            <p:nvPr/>
          </p:nvGrpSpPr>
          <p:grpSpPr bwMode="auto">
            <a:xfrm>
              <a:off x="816" y="1056"/>
              <a:ext cx="4176" cy="2304"/>
              <a:chOff x="336" y="576"/>
              <a:chExt cx="4848" cy="2784"/>
            </a:xfrm>
          </p:grpSpPr>
          <p:sp>
            <p:nvSpPr>
              <p:cNvPr id="87107" name="AutoShape 76"/>
              <p:cNvSpPr>
                <a:spLocks noChangeArrowheads="1"/>
              </p:cNvSpPr>
              <p:nvPr/>
            </p:nvSpPr>
            <p:spPr bwMode="auto">
              <a:xfrm>
                <a:off x="336" y="2208"/>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800">
                    <a:solidFill>
                      <a:srgbClr val="000000"/>
                    </a:solidFill>
                    <a:latin typeface="Arial" charset="0"/>
                  </a:rPr>
                  <a:t>S</a:t>
                </a:r>
              </a:p>
            </p:txBody>
          </p:sp>
          <p:sp>
            <p:nvSpPr>
              <p:cNvPr id="87108" name="AutoShape 77"/>
              <p:cNvSpPr>
                <a:spLocks noChangeArrowheads="1"/>
              </p:cNvSpPr>
              <p:nvPr/>
            </p:nvSpPr>
            <p:spPr bwMode="auto">
              <a:xfrm>
                <a:off x="4704" y="576"/>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800">
                    <a:solidFill>
                      <a:srgbClr val="000000"/>
                    </a:solidFill>
                    <a:latin typeface="Arial" charset="0"/>
                  </a:rPr>
                  <a:t>G</a:t>
                </a:r>
              </a:p>
            </p:txBody>
          </p:sp>
          <p:sp>
            <p:nvSpPr>
              <p:cNvPr id="87109" name="AutoShape 78"/>
              <p:cNvSpPr>
                <a:spLocks noChangeArrowheads="1"/>
              </p:cNvSpPr>
              <p:nvPr/>
            </p:nvSpPr>
            <p:spPr bwMode="auto">
              <a:xfrm>
                <a:off x="1728" y="1776"/>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d</a:t>
                </a:r>
              </a:p>
            </p:txBody>
          </p:sp>
          <p:sp>
            <p:nvSpPr>
              <p:cNvPr id="87110" name="AutoShape 79"/>
              <p:cNvSpPr>
                <a:spLocks noChangeArrowheads="1"/>
              </p:cNvSpPr>
              <p:nvPr/>
            </p:nvSpPr>
            <p:spPr bwMode="auto">
              <a:xfrm>
                <a:off x="720" y="1056"/>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b</a:t>
                </a:r>
              </a:p>
            </p:txBody>
          </p:sp>
          <p:sp>
            <p:nvSpPr>
              <p:cNvPr id="87111" name="AutoShape 80"/>
              <p:cNvSpPr>
                <a:spLocks noChangeArrowheads="1"/>
              </p:cNvSpPr>
              <p:nvPr/>
            </p:nvSpPr>
            <p:spPr bwMode="auto">
              <a:xfrm>
                <a:off x="1200" y="2736"/>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p</a:t>
                </a:r>
              </a:p>
            </p:txBody>
          </p:sp>
          <p:sp>
            <p:nvSpPr>
              <p:cNvPr id="87112" name="AutoShape 81"/>
              <p:cNvSpPr>
                <a:spLocks noChangeArrowheads="1"/>
              </p:cNvSpPr>
              <p:nvPr/>
            </p:nvSpPr>
            <p:spPr bwMode="auto">
              <a:xfrm>
                <a:off x="2352" y="2880"/>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q</a:t>
                </a:r>
              </a:p>
            </p:txBody>
          </p:sp>
          <p:sp>
            <p:nvSpPr>
              <p:cNvPr id="87113" name="AutoShape 82"/>
              <p:cNvSpPr>
                <a:spLocks noChangeArrowheads="1"/>
              </p:cNvSpPr>
              <p:nvPr/>
            </p:nvSpPr>
            <p:spPr bwMode="auto">
              <a:xfrm>
                <a:off x="2880" y="1008"/>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c</a:t>
                </a:r>
              </a:p>
            </p:txBody>
          </p:sp>
          <p:sp>
            <p:nvSpPr>
              <p:cNvPr id="87114" name="AutoShape 83"/>
              <p:cNvSpPr>
                <a:spLocks noChangeArrowheads="1"/>
              </p:cNvSpPr>
              <p:nvPr/>
            </p:nvSpPr>
            <p:spPr bwMode="auto">
              <a:xfrm>
                <a:off x="3552" y="1584"/>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e</a:t>
                </a:r>
              </a:p>
            </p:txBody>
          </p:sp>
          <p:sp>
            <p:nvSpPr>
              <p:cNvPr id="87115" name="AutoShape 84"/>
              <p:cNvSpPr>
                <a:spLocks noChangeArrowheads="1"/>
              </p:cNvSpPr>
              <p:nvPr/>
            </p:nvSpPr>
            <p:spPr bwMode="auto">
              <a:xfrm>
                <a:off x="3168" y="2256"/>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h</a:t>
                </a:r>
              </a:p>
            </p:txBody>
          </p:sp>
          <p:sp>
            <p:nvSpPr>
              <p:cNvPr id="87116" name="AutoShape 85"/>
              <p:cNvSpPr>
                <a:spLocks noChangeArrowheads="1"/>
              </p:cNvSpPr>
              <p:nvPr/>
            </p:nvSpPr>
            <p:spPr bwMode="auto">
              <a:xfrm>
                <a:off x="1584" y="624"/>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a</a:t>
                </a:r>
              </a:p>
            </p:txBody>
          </p:sp>
          <p:sp>
            <p:nvSpPr>
              <p:cNvPr id="87117" name="AutoShape 86"/>
              <p:cNvSpPr>
                <a:spLocks noChangeArrowheads="1"/>
              </p:cNvSpPr>
              <p:nvPr/>
            </p:nvSpPr>
            <p:spPr bwMode="auto">
              <a:xfrm>
                <a:off x="4560" y="1872"/>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f</a:t>
                </a:r>
              </a:p>
            </p:txBody>
          </p:sp>
          <p:sp>
            <p:nvSpPr>
              <p:cNvPr id="87118" name="AutoShape 87"/>
              <p:cNvSpPr>
                <a:spLocks noChangeArrowheads="1"/>
              </p:cNvSpPr>
              <p:nvPr/>
            </p:nvSpPr>
            <p:spPr bwMode="auto">
              <a:xfrm>
                <a:off x="4368" y="2736"/>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r</a:t>
                </a:r>
              </a:p>
            </p:txBody>
          </p:sp>
          <p:cxnSp>
            <p:nvCxnSpPr>
              <p:cNvPr id="87119" name="AutoShape 88"/>
              <p:cNvCxnSpPr>
                <a:cxnSpLocks noChangeShapeType="1"/>
                <a:stCxn id="87107" idx="5"/>
                <a:endCxn id="87111" idx="2"/>
              </p:cNvCxnSpPr>
              <p:nvPr/>
            </p:nvCxnSpPr>
            <p:spPr bwMode="auto">
              <a:xfrm>
                <a:off x="746" y="2618"/>
                <a:ext cx="454" cy="35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0" name="AutoShape 89"/>
              <p:cNvCxnSpPr>
                <a:cxnSpLocks noChangeShapeType="1"/>
                <a:stCxn id="87111" idx="5"/>
                <a:endCxn id="87112" idx="2"/>
              </p:cNvCxnSpPr>
              <p:nvPr/>
            </p:nvCxnSpPr>
            <p:spPr bwMode="auto">
              <a:xfrm flipV="1">
                <a:off x="1610" y="3120"/>
                <a:ext cx="742" cy="26"/>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1" name="AutoShape 90"/>
              <p:cNvCxnSpPr>
                <a:cxnSpLocks noChangeShapeType="1"/>
                <a:stCxn id="87115" idx="3"/>
                <a:endCxn id="87112" idx="7"/>
              </p:cNvCxnSpPr>
              <p:nvPr/>
            </p:nvCxnSpPr>
            <p:spPr bwMode="auto">
              <a:xfrm flipH="1">
                <a:off x="2762" y="2666"/>
                <a:ext cx="476" cy="284"/>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2" name="AutoShape 91"/>
              <p:cNvCxnSpPr>
                <a:cxnSpLocks noChangeShapeType="1"/>
                <a:stCxn id="87115" idx="2"/>
                <a:endCxn id="87111" idx="6"/>
              </p:cNvCxnSpPr>
              <p:nvPr/>
            </p:nvCxnSpPr>
            <p:spPr bwMode="auto">
              <a:xfrm flipH="1">
                <a:off x="1680" y="2496"/>
                <a:ext cx="1488" cy="48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3" name="AutoShape 92"/>
              <p:cNvCxnSpPr>
                <a:cxnSpLocks noChangeShapeType="1"/>
                <a:stCxn id="87114" idx="4"/>
                <a:endCxn id="87115" idx="7"/>
              </p:cNvCxnSpPr>
              <p:nvPr/>
            </p:nvCxnSpPr>
            <p:spPr bwMode="auto">
              <a:xfrm flipH="1">
                <a:off x="3578" y="2064"/>
                <a:ext cx="214" cy="26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4" name="AutoShape 93"/>
              <p:cNvCxnSpPr>
                <a:cxnSpLocks noChangeShapeType="1"/>
                <a:stCxn id="87114" idx="5"/>
                <a:endCxn id="87118" idx="1"/>
              </p:cNvCxnSpPr>
              <p:nvPr/>
            </p:nvCxnSpPr>
            <p:spPr bwMode="auto">
              <a:xfrm>
                <a:off x="3962" y="1994"/>
                <a:ext cx="476" cy="81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5" name="AutoShape 94"/>
              <p:cNvCxnSpPr>
                <a:cxnSpLocks noChangeShapeType="1"/>
                <a:stCxn id="87118" idx="0"/>
                <a:endCxn id="87117" idx="4"/>
              </p:cNvCxnSpPr>
              <p:nvPr/>
            </p:nvCxnSpPr>
            <p:spPr bwMode="auto">
              <a:xfrm flipV="1">
                <a:off x="4608" y="2352"/>
                <a:ext cx="192" cy="384"/>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6" name="AutoShape 95"/>
              <p:cNvCxnSpPr>
                <a:cxnSpLocks noChangeShapeType="1"/>
                <a:stCxn id="87117" idx="0"/>
                <a:endCxn id="87108" idx="4"/>
              </p:cNvCxnSpPr>
              <p:nvPr/>
            </p:nvCxnSpPr>
            <p:spPr bwMode="auto">
              <a:xfrm flipV="1">
                <a:off x="4800" y="1056"/>
                <a:ext cx="144" cy="816"/>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7" name="AutoShape 96"/>
              <p:cNvCxnSpPr>
                <a:cxnSpLocks noChangeShapeType="1"/>
                <a:stCxn id="87107" idx="7"/>
              </p:cNvCxnSpPr>
              <p:nvPr/>
            </p:nvCxnSpPr>
            <p:spPr bwMode="auto">
              <a:xfrm flipV="1">
                <a:off x="746" y="2016"/>
                <a:ext cx="982" cy="26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8" name="AutoShape 97"/>
              <p:cNvCxnSpPr>
                <a:cxnSpLocks noChangeShapeType="1"/>
                <a:stCxn id="87109" idx="1"/>
                <a:endCxn id="87110" idx="5"/>
              </p:cNvCxnSpPr>
              <p:nvPr/>
            </p:nvCxnSpPr>
            <p:spPr bwMode="auto">
              <a:xfrm flipH="1" flipV="1">
                <a:off x="1130" y="1466"/>
                <a:ext cx="668" cy="38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9" name="AutoShape 98"/>
              <p:cNvCxnSpPr>
                <a:cxnSpLocks noChangeShapeType="1"/>
                <a:endCxn id="87116" idx="2"/>
              </p:cNvCxnSpPr>
              <p:nvPr/>
            </p:nvCxnSpPr>
            <p:spPr bwMode="auto">
              <a:xfrm flipV="1">
                <a:off x="1152" y="864"/>
                <a:ext cx="432" cy="26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30" name="AutoShape 99"/>
              <p:cNvCxnSpPr>
                <a:cxnSpLocks noChangeShapeType="1"/>
                <a:stCxn id="87113" idx="2"/>
                <a:endCxn id="87116" idx="6"/>
              </p:cNvCxnSpPr>
              <p:nvPr/>
            </p:nvCxnSpPr>
            <p:spPr bwMode="auto">
              <a:xfrm flipH="1" flipV="1">
                <a:off x="2064" y="864"/>
                <a:ext cx="816" cy="384"/>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31" name="AutoShape 100"/>
              <p:cNvCxnSpPr>
                <a:cxnSpLocks noChangeShapeType="1"/>
                <a:stCxn id="87109" idx="7"/>
                <a:endCxn id="87113" idx="3"/>
              </p:cNvCxnSpPr>
              <p:nvPr/>
            </p:nvCxnSpPr>
            <p:spPr bwMode="auto">
              <a:xfrm flipV="1">
                <a:off x="2138" y="1418"/>
                <a:ext cx="812" cy="42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32" name="AutoShape 101"/>
              <p:cNvCxnSpPr>
                <a:cxnSpLocks noChangeShapeType="1"/>
                <a:stCxn id="87109" idx="6"/>
                <a:endCxn id="87114" idx="2"/>
              </p:cNvCxnSpPr>
              <p:nvPr/>
            </p:nvCxnSpPr>
            <p:spPr bwMode="auto">
              <a:xfrm flipV="1">
                <a:off x="2208" y="1824"/>
                <a:ext cx="1344" cy="19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33" name="AutoShape 102"/>
              <p:cNvCxnSpPr>
                <a:cxnSpLocks noChangeShapeType="1"/>
                <a:stCxn id="87117" idx="1"/>
                <a:endCxn id="87113" idx="6"/>
              </p:cNvCxnSpPr>
              <p:nvPr/>
            </p:nvCxnSpPr>
            <p:spPr bwMode="auto">
              <a:xfrm rot="5400000" flipH="1">
                <a:off x="3648" y="960"/>
                <a:ext cx="694" cy="1270"/>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34" name="AutoShape 103"/>
              <p:cNvCxnSpPr>
                <a:cxnSpLocks noChangeShapeType="1"/>
                <a:stCxn id="87107" idx="6"/>
                <a:endCxn id="87114" idx="3"/>
              </p:cNvCxnSpPr>
              <p:nvPr/>
            </p:nvCxnSpPr>
            <p:spPr bwMode="auto">
              <a:xfrm flipV="1">
                <a:off x="816" y="1994"/>
                <a:ext cx="2806" cy="454"/>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cxnSp>
          <p:nvCxnSpPr>
            <p:cNvPr id="87106" name="AutoShape 104"/>
            <p:cNvCxnSpPr>
              <a:cxnSpLocks noChangeShapeType="1"/>
              <a:stCxn id="87112" idx="6"/>
              <a:endCxn id="87118" idx="2"/>
            </p:cNvCxnSpPr>
            <p:nvPr/>
          </p:nvCxnSpPr>
          <p:spPr bwMode="auto">
            <a:xfrm flipV="1">
              <a:off x="2966" y="3043"/>
              <a:ext cx="1323" cy="119"/>
            </a:xfrm>
            <a:prstGeom prst="straightConnector1">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cxnSp>
      </p:grpSp>
      <p:sp>
        <p:nvSpPr>
          <p:cNvPr id="805993" name="Text Box 105"/>
          <p:cNvSpPr txBox="1">
            <a:spLocks noChangeArrowheads="1"/>
          </p:cNvSpPr>
          <p:nvPr/>
        </p:nvSpPr>
        <p:spPr bwMode="auto">
          <a:xfrm>
            <a:off x="3425825" y="3897313"/>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3</a:t>
            </a:r>
          </a:p>
        </p:txBody>
      </p:sp>
      <p:sp>
        <p:nvSpPr>
          <p:cNvPr id="805994" name="Text Box 106"/>
          <p:cNvSpPr txBox="1">
            <a:spLocks noChangeArrowheads="1"/>
          </p:cNvSpPr>
          <p:nvPr/>
        </p:nvSpPr>
        <p:spPr bwMode="auto">
          <a:xfrm>
            <a:off x="6183313" y="3827463"/>
            <a:ext cx="538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9</a:t>
            </a:r>
          </a:p>
        </p:txBody>
      </p:sp>
      <p:sp>
        <p:nvSpPr>
          <p:cNvPr id="805995" name="Text Box 107"/>
          <p:cNvSpPr txBox="1">
            <a:spLocks noChangeArrowheads="1"/>
          </p:cNvSpPr>
          <p:nvPr/>
        </p:nvSpPr>
        <p:spPr bwMode="auto">
          <a:xfrm>
            <a:off x="7893050" y="3824288"/>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a:t>
            </a:r>
          </a:p>
        </p:txBody>
      </p:sp>
      <p:sp>
        <p:nvSpPr>
          <p:cNvPr id="805996" name="Oval 108"/>
          <p:cNvSpPr>
            <a:spLocks noChangeArrowheads="1"/>
          </p:cNvSpPr>
          <p:nvPr/>
        </p:nvSpPr>
        <p:spPr bwMode="auto">
          <a:xfrm>
            <a:off x="7529513" y="3897313"/>
            <a:ext cx="290512" cy="265112"/>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5997" name="Oval 109"/>
          <p:cNvSpPr>
            <a:spLocks noChangeArrowheads="1"/>
          </p:cNvSpPr>
          <p:nvPr/>
        </p:nvSpPr>
        <p:spPr bwMode="auto">
          <a:xfrm>
            <a:off x="7546975" y="4410075"/>
            <a:ext cx="290513"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5998" name="Text Box 110"/>
          <p:cNvSpPr txBox="1">
            <a:spLocks noChangeArrowheads="1"/>
          </p:cNvSpPr>
          <p:nvPr/>
        </p:nvSpPr>
        <p:spPr bwMode="auto">
          <a:xfrm>
            <a:off x="7918450" y="4332288"/>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16</a:t>
            </a:r>
          </a:p>
        </p:txBody>
      </p:sp>
      <p:sp>
        <p:nvSpPr>
          <p:cNvPr id="805999" name="Oval 111"/>
          <p:cNvSpPr>
            <a:spLocks noChangeArrowheads="1"/>
          </p:cNvSpPr>
          <p:nvPr/>
        </p:nvSpPr>
        <p:spPr bwMode="auto">
          <a:xfrm>
            <a:off x="2435225" y="4427538"/>
            <a:ext cx="290513"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00" name="Oval 112"/>
          <p:cNvSpPr>
            <a:spLocks noChangeArrowheads="1"/>
          </p:cNvSpPr>
          <p:nvPr/>
        </p:nvSpPr>
        <p:spPr bwMode="auto">
          <a:xfrm>
            <a:off x="3119438" y="4425950"/>
            <a:ext cx="290512"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01" name="Oval 113"/>
          <p:cNvSpPr>
            <a:spLocks noChangeArrowheads="1"/>
          </p:cNvSpPr>
          <p:nvPr/>
        </p:nvSpPr>
        <p:spPr bwMode="auto">
          <a:xfrm>
            <a:off x="3948113" y="4418013"/>
            <a:ext cx="290512"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02" name="Text Box 114"/>
          <p:cNvSpPr txBox="1">
            <a:spLocks noChangeArrowheads="1"/>
          </p:cNvSpPr>
          <p:nvPr/>
        </p:nvSpPr>
        <p:spPr bwMode="auto">
          <a:xfrm>
            <a:off x="2724150" y="4383088"/>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4</a:t>
            </a:r>
          </a:p>
        </p:txBody>
      </p:sp>
      <p:sp>
        <p:nvSpPr>
          <p:cNvPr id="806003" name="Text Box 115"/>
          <p:cNvSpPr txBox="1">
            <a:spLocks noChangeArrowheads="1"/>
          </p:cNvSpPr>
          <p:nvPr/>
        </p:nvSpPr>
        <p:spPr bwMode="auto">
          <a:xfrm>
            <a:off x="3313113" y="4535488"/>
            <a:ext cx="538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11</a:t>
            </a:r>
          </a:p>
        </p:txBody>
      </p:sp>
      <p:sp>
        <p:nvSpPr>
          <p:cNvPr id="806004" name="Text Box 116"/>
          <p:cNvSpPr txBox="1">
            <a:spLocks noChangeArrowheads="1"/>
          </p:cNvSpPr>
          <p:nvPr/>
        </p:nvSpPr>
        <p:spPr bwMode="auto">
          <a:xfrm>
            <a:off x="4243388" y="4356100"/>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5</a:t>
            </a:r>
          </a:p>
        </p:txBody>
      </p:sp>
      <p:sp>
        <p:nvSpPr>
          <p:cNvPr id="806005" name="Oval 117"/>
          <p:cNvSpPr>
            <a:spLocks noChangeArrowheads="1"/>
          </p:cNvSpPr>
          <p:nvPr/>
        </p:nvSpPr>
        <p:spPr bwMode="auto">
          <a:xfrm>
            <a:off x="2992438" y="3949700"/>
            <a:ext cx="290512" cy="265113"/>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6006" name="Oval 118"/>
          <p:cNvSpPr>
            <a:spLocks noChangeArrowheads="1"/>
          </p:cNvSpPr>
          <p:nvPr/>
        </p:nvSpPr>
        <p:spPr bwMode="auto">
          <a:xfrm>
            <a:off x="2435225" y="4427538"/>
            <a:ext cx="290513" cy="265112"/>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6007" name="Oval 119"/>
          <p:cNvSpPr>
            <a:spLocks noChangeArrowheads="1"/>
          </p:cNvSpPr>
          <p:nvPr/>
        </p:nvSpPr>
        <p:spPr bwMode="auto">
          <a:xfrm>
            <a:off x="2416175" y="4973638"/>
            <a:ext cx="290513"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08" name="Oval 120"/>
          <p:cNvSpPr>
            <a:spLocks noChangeArrowheads="1"/>
          </p:cNvSpPr>
          <p:nvPr/>
        </p:nvSpPr>
        <p:spPr bwMode="auto">
          <a:xfrm>
            <a:off x="2417763" y="4973638"/>
            <a:ext cx="290512" cy="265112"/>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6009" name="Oval 121"/>
          <p:cNvSpPr>
            <a:spLocks noChangeArrowheads="1"/>
          </p:cNvSpPr>
          <p:nvPr/>
        </p:nvSpPr>
        <p:spPr bwMode="auto">
          <a:xfrm>
            <a:off x="3946525" y="4419600"/>
            <a:ext cx="290513" cy="265113"/>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6010" name="Oval 122"/>
          <p:cNvSpPr>
            <a:spLocks noChangeArrowheads="1"/>
          </p:cNvSpPr>
          <p:nvPr/>
        </p:nvSpPr>
        <p:spPr bwMode="auto">
          <a:xfrm>
            <a:off x="3595688" y="4946650"/>
            <a:ext cx="290512"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11" name="Oval 123"/>
          <p:cNvSpPr>
            <a:spLocks noChangeArrowheads="1"/>
          </p:cNvSpPr>
          <p:nvPr/>
        </p:nvSpPr>
        <p:spPr bwMode="auto">
          <a:xfrm>
            <a:off x="4271963" y="4954588"/>
            <a:ext cx="290512"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12" name="Text Box 124"/>
          <p:cNvSpPr txBox="1">
            <a:spLocks noChangeArrowheads="1"/>
          </p:cNvSpPr>
          <p:nvPr/>
        </p:nvSpPr>
        <p:spPr bwMode="auto">
          <a:xfrm>
            <a:off x="4546600" y="4891088"/>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7</a:t>
            </a:r>
          </a:p>
        </p:txBody>
      </p:sp>
      <p:sp>
        <p:nvSpPr>
          <p:cNvPr id="806013" name="Text Box 125"/>
          <p:cNvSpPr txBox="1">
            <a:spLocks noChangeArrowheads="1"/>
          </p:cNvSpPr>
          <p:nvPr/>
        </p:nvSpPr>
        <p:spPr bwMode="auto">
          <a:xfrm>
            <a:off x="3844925" y="4897438"/>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13</a:t>
            </a:r>
          </a:p>
        </p:txBody>
      </p:sp>
      <p:sp>
        <p:nvSpPr>
          <p:cNvPr id="806014" name="Oval 126"/>
          <p:cNvSpPr>
            <a:spLocks noChangeArrowheads="1"/>
          </p:cNvSpPr>
          <p:nvPr/>
        </p:nvSpPr>
        <p:spPr bwMode="auto">
          <a:xfrm>
            <a:off x="4273550" y="4956175"/>
            <a:ext cx="290513" cy="265113"/>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6015" name="Oval 127"/>
          <p:cNvSpPr>
            <a:spLocks noChangeArrowheads="1"/>
          </p:cNvSpPr>
          <p:nvPr/>
        </p:nvSpPr>
        <p:spPr bwMode="auto">
          <a:xfrm>
            <a:off x="4270375" y="5481638"/>
            <a:ext cx="290513"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16" name="Text Box 128"/>
          <p:cNvSpPr txBox="1">
            <a:spLocks noChangeArrowheads="1"/>
          </p:cNvSpPr>
          <p:nvPr/>
        </p:nvSpPr>
        <p:spPr bwMode="auto">
          <a:xfrm>
            <a:off x="4535488" y="5426075"/>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8</a:t>
            </a:r>
          </a:p>
        </p:txBody>
      </p:sp>
      <p:sp>
        <p:nvSpPr>
          <p:cNvPr id="806017" name="Oval 129"/>
          <p:cNvSpPr>
            <a:spLocks noChangeArrowheads="1"/>
          </p:cNvSpPr>
          <p:nvPr/>
        </p:nvSpPr>
        <p:spPr bwMode="auto">
          <a:xfrm>
            <a:off x="4271963" y="5483225"/>
            <a:ext cx="290512" cy="265113"/>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6018" name="Oval 130"/>
          <p:cNvSpPr>
            <a:spLocks noChangeArrowheads="1"/>
          </p:cNvSpPr>
          <p:nvPr/>
        </p:nvSpPr>
        <p:spPr bwMode="auto">
          <a:xfrm>
            <a:off x="4533900" y="6010275"/>
            <a:ext cx="290513"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19" name="Text Box 131"/>
          <p:cNvSpPr txBox="1">
            <a:spLocks noChangeArrowheads="1"/>
          </p:cNvSpPr>
          <p:nvPr/>
        </p:nvSpPr>
        <p:spPr bwMode="auto">
          <a:xfrm>
            <a:off x="4800600" y="5953125"/>
            <a:ext cx="5381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10</a:t>
            </a:r>
          </a:p>
        </p:txBody>
      </p:sp>
      <p:sp>
        <p:nvSpPr>
          <p:cNvPr id="806020" name="Text Box 132"/>
          <p:cNvSpPr txBox="1">
            <a:spLocks noChangeArrowheads="1"/>
          </p:cNvSpPr>
          <p:nvPr/>
        </p:nvSpPr>
        <p:spPr bwMode="auto">
          <a:xfrm>
            <a:off x="3640138" y="5953125"/>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11</a:t>
            </a:r>
          </a:p>
        </p:txBody>
      </p:sp>
      <p:sp>
        <p:nvSpPr>
          <p:cNvPr id="806021" name="Oval 133"/>
          <p:cNvSpPr>
            <a:spLocks noChangeArrowheads="1"/>
          </p:cNvSpPr>
          <p:nvPr/>
        </p:nvSpPr>
        <p:spPr bwMode="auto">
          <a:xfrm>
            <a:off x="4019550" y="5991225"/>
            <a:ext cx="290513"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22" name="Oval 134"/>
          <p:cNvSpPr>
            <a:spLocks noChangeArrowheads="1"/>
          </p:cNvSpPr>
          <p:nvPr/>
        </p:nvSpPr>
        <p:spPr bwMode="auto">
          <a:xfrm>
            <a:off x="5781675" y="3884613"/>
            <a:ext cx="290513" cy="265112"/>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6023" name="Oval 135"/>
          <p:cNvSpPr>
            <a:spLocks noChangeArrowheads="1"/>
          </p:cNvSpPr>
          <p:nvPr/>
        </p:nvSpPr>
        <p:spPr bwMode="auto">
          <a:xfrm>
            <a:off x="6113463" y="4413250"/>
            <a:ext cx="290512"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24" name="Oval 136"/>
          <p:cNvSpPr>
            <a:spLocks noChangeArrowheads="1"/>
          </p:cNvSpPr>
          <p:nvPr/>
        </p:nvSpPr>
        <p:spPr bwMode="auto">
          <a:xfrm>
            <a:off x="5411788" y="4411663"/>
            <a:ext cx="290512"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25" name="Text Box 137"/>
          <p:cNvSpPr txBox="1">
            <a:spLocks noChangeArrowheads="1"/>
          </p:cNvSpPr>
          <p:nvPr/>
        </p:nvSpPr>
        <p:spPr bwMode="auto">
          <a:xfrm>
            <a:off x="5646738" y="4356100"/>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17</a:t>
            </a:r>
          </a:p>
        </p:txBody>
      </p:sp>
      <p:sp>
        <p:nvSpPr>
          <p:cNvPr id="806026" name="Text Box 138"/>
          <p:cNvSpPr txBox="1">
            <a:spLocks noChangeArrowheads="1"/>
          </p:cNvSpPr>
          <p:nvPr/>
        </p:nvSpPr>
        <p:spPr bwMode="auto">
          <a:xfrm>
            <a:off x="6362700" y="4344988"/>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11</a:t>
            </a:r>
          </a:p>
        </p:txBody>
      </p:sp>
      <p:sp>
        <p:nvSpPr>
          <p:cNvPr id="806027" name="Oval 139"/>
          <p:cNvSpPr>
            <a:spLocks noChangeArrowheads="1"/>
          </p:cNvSpPr>
          <p:nvPr/>
        </p:nvSpPr>
        <p:spPr bwMode="auto">
          <a:xfrm>
            <a:off x="4533900" y="6011863"/>
            <a:ext cx="290513" cy="265112"/>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7088" name="Text Box 140"/>
          <p:cNvSpPr txBox="1">
            <a:spLocks noChangeArrowheads="1"/>
          </p:cNvSpPr>
          <p:nvPr/>
        </p:nvSpPr>
        <p:spPr bwMode="auto">
          <a:xfrm>
            <a:off x="5776913" y="3381375"/>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0</a:t>
            </a:r>
          </a:p>
        </p:txBody>
      </p:sp>
      <p:sp>
        <p:nvSpPr>
          <p:cNvPr id="806029" name="Text Box 141"/>
          <p:cNvSpPr txBox="1">
            <a:spLocks noChangeArrowheads="1"/>
          </p:cNvSpPr>
          <p:nvPr/>
        </p:nvSpPr>
        <p:spPr bwMode="auto">
          <a:xfrm>
            <a:off x="2713038" y="4895850"/>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6</a:t>
            </a:r>
          </a:p>
        </p:txBody>
      </p:sp>
      <p:sp>
        <p:nvSpPr>
          <p:cNvPr id="87090" name="Text Box 142"/>
          <p:cNvSpPr txBox="1">
            <a:spLocks noChangeArrowheads="1"/>
          </p:cNvSpPr>
          <p:nvPr/>
        </p:nvSpPr>
        <p:spPr bwMode="auto">
          <a:xfrm>
            <a:off x="5800725" y="2149475"/>
            <a:ext cx="5381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3</a:t>
            </a:r>
          </a:p>
        </p:txBody>
      </p:sp>
      <p:sp>
        <p:nvSpPr>
          <p:cNvPr id="87091" name="Text Box 143"/>
          <p:cNvSpPr txBox="1">
            <a:spLocks noChangeArrowheads="1"/>
          </p:cNvSpPr>
          <p:nvPr/>
        </p:nvSpPr>
        <p:spPr bwMode="auto">
          <a:xfrm>
            <a:off x="6794500" y="2303463"/>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9</a:t>
            </a:r>
          </a:p>
        </p:txBody>
      </p:sp>
      <p:sp>
        <p:nvSpPr>
          <p:cNvPr id="87092" name="Text Box 144"/>
          <p:cNvSpPr txBox="1">
            <a:spLocks noChangeArrowheads="1"/>
          </p:cNvSpPr>
          <p:nvPr/>
        </p:nvSpPr>
        <p:spPr bwMode="auto">
          <a:xfrm>
            <a:off x="5651500" y="2797175"/>
            <a:ext cx="5381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a:t>
            </a:r>
          </a:p>
        </p:txBody>
      </p:sp>
      <p:sp>
        <p:nvSpPr>
          <p:cNvPr id="87093" name="Text Box 145"/>
          <p:cNvSpPr txBox="1">
            <a:spLocks noChangeArrowheads="1"/>
          </p:cNvSpPr>
          <p:nvPr/>
        </p:nvSpPr>
        <p:spPr bwMode="auto">
          <a:xfrm>
            <a:off x="6140450" y="1831975"/>
            <a:ext cx="5381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a:t>
            </a:r>
          </a:p>
        </p:txBody>
      </p:sp>
      <p:sp>
        <p:nvSpPr>
          <p:cNvPr id="87094" name="Text Box 146"/>
          <p:cNvSpPr txBox="1">
            <a:spLocks noChangeArrowheads="1"/>
          </p:cNvSpPr>
          <p:nvPr/>
        </p:nvSpPr>
        <p:spPr bwMode="auto">
          <a:xfrm>
            <a:off x="5951538" y="1393825"/>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2</a:t>
            </a:r>
          </a:p>
        </p:txBody>
      </p:sp>
      <p:sp>
        <p:nvSpPr>
          <p:cNvPr id="87095" name="Text Box 147"/>
          <p:cNvSpPr txBox="1">
            <a:spLocks noChangeArrowheads="1"/>
          </p:cNvSpPr>
          <p:nvPr/>
        </p:nvSpPr>
        <p:spPr bwMode="auto">
          <a:xfrm>
            <a:off x="6669088" y="1814513"/>
            <a:ext cx="538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8</a:t>
            </a:r>
          </a:p>
        </p:txBody>
      </p:sp>
      <p:sp>
        <p:nvSpPr>
          <p:cNvPr id="87096" name="Text Box 148"/>
          <p:cNvSpPr txBox="1">
            <a:spLocks noChangeArrowheads="1"/>
          </p:cNvSpPr>
          <p:nvPr/>
        </p:nvSpPr>
        <p:spPr bwMode="auto">
          <a:xfrm>
            <a:off x="7599363" y="2427288"/>
            <a:ext cx="538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8</a:t>
            </a:r>
          </a:p>
        </p:txBody>
      </p:sp>
      <p:sp>
        <p:nvSpPr>
          <p:cNvPr id="87097" name="Text Box 149"/>
          <p:cNvSpPr txBox="1">
            <a:spLocks noChangeArrowheads="1"/>
          </p:cNvSpPr>
          <p:nvPr/>
        </p:nvSpPr>
        <p:spPr bwMode="auto">
          <a:xfrm>
            <a:off x="7929563" y="2300288"/>
            <a:ext cx="538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a:t>
            </a:r>
          </a:p>
        </p:txBody>
      </p:sp>
      <p:sp>
        <p:nvSpPr>
          <p:cNvPr id="87098" name="Text Box 150"/>
          <p:cNvSpPr txBox="1">
            <a:spLocks noChangeArrowheads="1"/>
          </p:cNvSpPr>
          <p:nvPr/>
        </p:nvSpPr>
        <p:spPr bwMode="auto">
          <a:xfrm>
            <a:off x="6364288" y="3025775"/>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15</a:t>
            </a:r>
          </a:p>
        </p:txBody>
      </p:sp>
      <p:sp>
        <p:nvSpPr>
          <p:cNvPr id="87099" name="Text Box 151"/>
          <p:cNvSpPr txBox="1">
            <a:spLocks noChangeArrowheads="1"/>
          </p:cNvSpPr>
          <p:nvPr/>
        </p:nvSpPr>
        <p:spPr bwMode="auto">
          <a:xfrm>
            <a:off x="8456613" y="2546350"/>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a:t>
            </a:r>
          </a:p>
        </p:txBody>
      </p:sp>
      <p:sp>
        <p:nvSpPr>
          <p:cNvPr id="87100" name="Text Box 152"/>
          <p:cNvSpPr txBox="1">
            <a:spLocks noChangeArrowheads="1"/>
          </p:cNvSpPr>
          <p:nvPr/>
        </p:nvSpPr>
        <p:spPr bwMode="auto">
          <a:xfrm>
            <a:off x="8472488" y="1895475"/>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2</a:t>
            </a:r>
          </a:p>
        </p:txBody>
      </p:sp>
      <p:sp>
        <p:nvSpPr>
          <p:cNvPr id="806041" name="AutoShape 153"/>
          <p:cNvSpPr>
            <a:spLocks/>
          </p:cNvSpPr>
          <p:nvPr/>
        </p:nvSpPr>
        <p:spPr bwMode="auto">
          <a:xfrm>
            <a:off x="1068388" y="3641725"/>
            <a:ext cx="396875" cy="2986088"/>
          </a:xfrm>
          <a:prstGeom prst="leftBrace">
            <a:avLst>
              <a:gd name="adj1" fmla="val 627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42" name="Text Box 154"/>
          <p:cNvSpPr txBox="1">
            <a:spLocks noChangeArrowheads="1"/>
          </p:cNvSpPr>
          <p:nvPr/>
        </p:nvSpPr>
        <p:spPr bwMode="auto">
          <a:xfrm>
            <a:off x="73025" y="4856163"/>
            <a:ext cx="11588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a:solidFill>
                  <a:srgbClr val="000000"/>
                </a:solidFill>
                <a:latin typeface="Arial" charset="0"/>
              </a:rPr>
              <a:t>Cost contours</a:t>
            </a:r>
          </a:p>
        </p:txBody>
      </p:sp>
      <p:sp>
        <p:nvSpPr>
          <p:cNvPr id="87103" name="Text Box 155"/>
          <p:cNvSpPr txBox="1">
            <a:spLocks noChangeArrowheads="1"/>
          </p:cNvSpPr>
          <p:nvPr/>
        </p:nvSpPr>
        <p:spPr bwMode="auto">
          <a:xfrm>
            <a:off x="7050088" y="2001838"/>
            <a:ext cx="538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2</a:t>
            </a:r>
          </a:p>
        </p:txBody>
      </p:sp>
      <p:sp>
        <p:nvSpPr>
          <p:cNvPr id="87104" name="TextBox 155"/>
          <p:cNvSpPr txBox="1">
            <a:spLocks noChangeArrowheads="1"/>
          </p:cNvSpPr>
          <p:nvPr/>
        </p:nvSpPr>
        <p:spPr bwMode="auto">
          <a:xfrm>
            <a:off x="6269038" y="220663"/>
            <a:ext cx="264318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600" i="1" dirty="0"/>
              <a:t>Slide from Stanford CS 221 (from slide by Dan Klein (UCB) and many others)</a:t>
            </a:r>
          </a:p>
        </p:txBody>
      </p:sp>
      <p:sp>
        <p:nvSpPr>
          <p:cNvPr id="4" name="Slide Number Placeholder 3"/>
          <p:cNvSpPr>
            <a:spLocks noGrp="1"/>
          </p:cNvSpPr>
          <p:nvPr>
            <p:ph type="sldNum" sz="quarter" idx="12"/>
          </p:nvPr>
        </p:nvSpPr>
        <p:spPr/>
        <p:txBody>
          <a:bodyPr/>
          <a:lstStyle/>
          <a:p>
            <a:pPr>
              <a:defRPr/>
            </a:pPr>
            <a:fld id="{1A8A179A-356C-4639-9535-0DE21556AF82}" type="slidenum">
              <a:rPr lang="en-US" altLang="en-US" smtClean="0"/>
              <a:pPr>
                <a:defRPr/>
              </a:pPr>
              <a:t>27</a:t>
            </a:fld>
            <a:endParaRPr lang="en-US" altLang="en-US"/>
          </a:p>
        </p:txBody>
      </p:sp>
      <p:sp>
        <p:nvSpPr>
          <p:cNvPr id="5" name="Oval 4"/>
          <p:cNvSpPr/>
          <p:nvPr/>
        </p:nvSpPr>
        <p:spPr bwMode="auto">
          <a:xfrm>
            <a:off x="8355090" y="1422256"/>
            <a:ext cx="358775" cy="343540"/>
          </a:xfrm>
          <a:prstGeom prst="ellipse">
            <a:avLst/>
          </a:prstGeom>
          <a:solidFill>
            <a:schemeClr val="accent1">
              <a:alpha val="21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Times New Roman" pitchFamily="18" charset="0"/>
              <a:cs typeface="Arial" charset="0"/>
            </a:endParaRPr>
          </a:p>
        </p:txBody>
      </p:sp>
      <p:sp>
        <p:nvSpPr>
          <p:cNvPr id="160" name="Oval 159"/>
          <p:cNvSpPr/>
          <p:nvPr/>
        </p:nvSpPr>
        <p:spPr bwMode="auto">
          <a:xfrm>
            <a:off x="5458277" y="2456336"/>
            <a:ext cx="358775" cy="343540"/>
          </a:xfrm>
          <a:prstGeom prst="ellipse">
            <a:avLst/>
          </a:prstGeom>
          <a:solidFill>
            <a:schemeClr val="accent1">
              <a:alpha val="21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Times New Roman" pitchFamily="18" charset="0"/>
              <a:cs typeface="Arial" charset="0"/>
            </a:endParaRPr>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6067953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59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0595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0595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0599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599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0596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0599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599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0599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0599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0600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0599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0600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0600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0600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0600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06004"/>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0600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0600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06029"/>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0600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0601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060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0601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06011"/>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06008"/>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0601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0601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06016"/>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80601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0601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0601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0602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06021"/>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80602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0602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80602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80602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806023"/>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806027"/>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ntr" presetSubtype="0" fill="hold" nodeType="clickEffect">
                                  <p:stCondLst>
                                    <p:cond delay="0"/>
                                  </p:stCondLst>
                                  <p:childTnLst>
                                    <p:set>
                                      <p:cBhvr>
                                        <p:cTn id="106" dur="1" fill="hold">
                                          <p:stCondLst>
                                            <p:cond delay="0"/>
                                          </p:stCondLst>
                                        </p:cTn>
                                        <p:tgtEl>
                                          <p:spTgt spid="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806042"/>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8060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5956" grpId="0" animBg="1"/>
      <p:bldP spid="805958" grpId="0" animBg="1"/>
      <p:bldP spid="805959" grpId="0" animBg="1"/>
      <p:bldP spid="805960" grpId="0" animBg="1"/>
      <p:bldP spid="805993" grpId="0"/>
      <p:bldP spid="805994" grpId="0"/>
      <p:bldP spid="805995" grpId="0"/>
      <p:bldP spid="805996" grpId="0" animBg="1"/>
      <p:bldP spid="805997" grpId="0" animBg="1"/>
      <p:bldP spid="805998" grpId="0"/>
      <p:bldP spid="805999" grpId="0" animBg="1"/>
      <p:bldP spid="806000" grpId="0" animBg="1"/>
      <p:bldP spid="806001" grpId="0" animBg="1"/>
      <p:bldP spid="806002" grpId="0"/>
      <p:bldP spid="806003" grpId="0"/>
      <p:bldP spid="806004" grpId="0"/>
      <p:bldP spid="806005" grpId="0" animBg="1"/>
      <p:bldP spid="806006" grpId="0" animBg="1"/>
      <p:bldP spid="806007" grpId="0" animBg="1"/>
      <p:bldP spid="806008" grpId="0" animBg="1"/>
      <p:bldP spid="806009" grpId="0" animBg="1"/>
      <p:bldP spid="806010" grpId="0" animBg="1"/>
      <p:bldP spid="806011" grpId="0" animBg="1"/>
      <p:bldP spid="806012" grpId="0"/>
      <p:bldP spid="806013" grpId="0"/>
      <p:bldP spid="806014" grpId="0" animBg="1"/>
      <p:bldP spid="806015" grpId="0" animBg="1"/>
      <p:bldP spid="806016" grpId="0"/>
      <p:bldP spid="806017" grpId="0" animBg="1"/>
      <p:bldP spid="806018" grpId="0" animBg="1"/>
      <p:bldP spid="806019" grpId="0"/>
      <p:bldP spid="806020" grpId="0"/>
      <p:bldP spid="806021" grpId="0" animBg="1"/>
      <p:bldP spid="806022" grpId="0" animBg="1"/>
      <p:bldP spid="806023" grpId="0" animBg="1"/>
      <p:bldP spid="806024" grpId="0" animBg="1"/>
      <p:bldP spid="806025" grpId="0"/>
      <p:bldP spid="806026" grpId="0"/>
      <p:bldP spid="806027" grpId="0" animBg="1"/>
      <p:bldP spid="806029" grpId="0"/>
      <p:bldP spid="806041" grpId="0" animBg="1"/>
      <p:bldP spid="806042"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Complexity of UCS</a:t>
            </a:r>
          </a:p>
        </p:txBody>
      </p:sp>
      <p:sp>
        <p:nvSpPr>
          <p:cNvPr id="7" name="Content Placeholder 6"/>
          <p:cNvSpPr>
            <a:spLocks noGrp="1"/>
          </p:cNvSpPr>
          <p:nvPr>
            <p:ph idx="1"/>
          </p:nvPr>
        </p:nvSpPr>
        <p:spPr>
          <a:xfrm>
            <a:off x="685800" y="1295400"/>
            <a:ext cx="8077200" cy="4572000"/>
          </a:xfrm>
        </p:spPr>
        <p:txBody>
          <a:bodyPr/>
          <a:lstStyle/>
          <a:p>
            <a:r>
              <a:rPr lang="en-US" dirty="0"/>
              <a:t>Complete!</a:t>
            </a:r>
          </a:p>
          <a:p>
            <a:r>
              <a:rPr lang="en-US" dirty="0"/>
              <a:t>Optimal!</a:t>
            </a:r>
          </a:p>
          <a:p>
            <a:pPr lvl="1"/>
            <a:r>
              <a:rPr lang="en-US" dirty="0"/>
              <a:t>if the cost of each step exceeds some positive bound ε. </a:t>
            </a:r>
          </a:p>
          <a:p>
            <a:pPr marL="400050"/>
            <a:r>
              <a:rPr lang="en-US" dirty="0"/>
              <a:t>Time complexity:  </a:t>
            </a:r>
            <a:r>
              <a:rPr lang="en-US" i="1" dirty="0"/>
              <a:t>O(</a:t>
            </a:r>
            <a:r>
              <a:rPr lang="en-US" i="1" dirty="0" err="1"/>
              <a:t>b</a:t>
            </a:r>
            <a:r>
              <a:rPr lang="en-US" i="1" baseline="30000" dirty="0" err="1"/>
              <a:t>C</a:t>
            </a:r>
            <a:r>
              <a:rPr lang="en-US" i="1" baseline="30000" dirty="0"/>
              <a:t>*/ε + 1</a:t>
            </a:r>
            <a:r>
              <a:rPr lang="en-US" i="1" dirty="0"/>
              <a:t>)</a:t>
            </a:r>
            <a:endParaRPr lang="en-US" dirty="0"/>
          </a:p>
          <a:p>
            <a:pPr marL="400050"/>
            <a:r>
              <a:rPr lang="en-US" dirty="0"/>
              <a:t>Space complexity: </a:t>
            </a:r>
            <a:r>
              <a:rPr lang="en-US" i="1" dirty="0"/>
              <a:t>O(</a:t>
            </a:r>
            <a:r>
              <a:rPr lang="en-US" i="1" dirty="0" err="1"/>
              <a:t>b</a:t>
            </a:r>
            <a:r>
              <a:rPr lang="en-US" i="1" baseline="30000" dirty="0" err="1"/>
              <a:t>C</a:t>
            </a:r>
            <a:r>
              <a:rPr lang="en-US" i="1" baseline="30000" dirty="0"/>
              <a:t>*/ε + 1</a:t>
            </a:r>
            <a:r>
              <a:rPr lang="en-US" i="1" dirty="0"/>
              <a:t>)</a:t>
            </a:r>
            <a:endParaRPr lang="en-US" dirty="0"/>
          </a:p>
          <a:p>
            <a:pPr marL="457200" lvl="1" indent="0">
              <a:buNone/>
            </a:pPr>
            <a:r>
              <a:rPr lang="en-US" sz="2400" i="1" dirty="0"/>
              <a:t>where C* is the cost of an optimal solution, and</a:t>
            </a:r>
            <a:r>
              <a:rPr lang="en-US" sz="2400" dirty="0"/>
              <a:t> ε is min(</a:t>
            </a:r>
            <a:r>
              <a:rPr lang="en-US" sz="2400" i="1" dirty="0"/>
              <a:t>C(</a:t>
            </a:r>
            <a:r>
              <a:rPr lang="en-US" sz="2400" i="1" dirty="0" err="1"/>
              <a:t>i,j</a:t>
            </a:r>
            <a:r>
              <a:rPr lang="en-US" sz="2400" i="1" dirty="0"/>
              <a:t>))</a:t>
            </a:r>
          </a:p>
          <a:p>
            <a:pPr marL="457200" lvl="1" indent="0">
              <a:buNone/>
            </a:pPr>
            <a:r>
              <a:rPr lang="en-US" sz="2400" dirty="0"/>
              <a:t>(if all step costs are equal, this becomes </a:t>
            </a:r>
            <a:r>
              <a:rPr lang="en-US" sz="2400" i="1" dirty="0"/>
              <a:t>O(b</a:t>
            </a:r>
            <a:r>
              <a:rPr lang="en-US" sz="2400" i="1" baseline="30000" dirty="0"/>
              <a:t>d+1</a:t>
            </a:r>
            <a:r>
              <a:rPr lang="en-US" sz="2400" i="1" dirty="0"/>
              <a:t>)</a:t>
            </a:r>
          </a:p>
          <a:p>
            <a:pPr marL="457200" lvl="1" indent="0">
              <a:buNone/>
            </a:pPr>
            <a:endParaRPr lang="en-US" sz="2400" i="1" dirty="0"/>
          </a:p>
          <a:p>
            <a:pPr marL="457200" lvl="1" indent="0">
              <a:buNone/>
            </a:pPr>
            <a:endParaRPr lang="en-US" sz="2400" i="1" dirty="0"/>
          </a:p>
          <a:p>
            <a:pPr marL="57150" indent="0">
              <a:buNone/>
            </a:pPr>
            <a:r>
              <a:rPr lang="en-US" sz="2600" dirty="0"/>
              <a:t>NOTE: </a:t>
            </a:r>
            <a:r>
              <a:rPr lang="en-US" sz="2600" dirty="0" err="1"/>
              <a:t>Dijkstra’s</a:t>
            </a:r>
            <a:r>
              <a:rPr lang="en-US" sz="2600" dirty="0"/>
              <a:t> algorithm just UCS without goal</a:t>
            </a:r>
            <a:endParaRPr lang="en-US" sz="2600" i="1" dirty="0"/>
          </a:p>
          <a:p>
            <a:pPr marL="457200" lvl="1" indent="0">
              <a:buNone/>
            </a:pPr>
            <a:endParaRPr lang="en-US" sz="2400" dirty="0"/>
          </a:p>
        </p:txBody>
      </p:sp>
      <p:sp>
        <p:nvSpPr>
          <p:cNvPr id="4" name="Date Placeholder 3"/>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a:t>       </a:t>
            </a:r>
            <a:fld id="{2392BE26-AAFB-46F0-92E6-5E8BB6ABBD42}" type="slidenum">
              <a:rPr lang="en-US" altLang="en-US" smtClean="0"/>
              <a:pPr>
                <a:defRPr/>
              </a:pPr>
              <a:t>28</a:t>
            </a:fld>
            <a:endParaRPr lang="en-US" altLang="en-US"/>
          </a:p>
        </p:txBody>
      </p:sp>
    </p:spTree>
    <p:extLst>
      <p:ext uri="{BB962C8B-B14F-4D97-AF65-F5344CB8AC3E}">
        <p14:creationId xmlns:p14="http://schemas.microsoft.com/office/powerpoint/2010/main" val="355130243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8066" name="Rectangle 2"/>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AI - </a:t>
            </a:r>
            <a:r>
              <a:rPr lang="de-DE" sz="1400" dirty="0" smtClean="0"/>
              <a:t>Fall </a:t>
            </a:r>
            <a:r>
              <a:rPr lang="is-IS" sz="1400" dirty="0" smtClean="0"/>
              <a:t>2019</a:t>
            </a:r>
            <a:endParaRPr lang="en-US" altLang="en-US" sz="1400" dirty="0"/>
          </a:p>
        </p:txBody>
      </p:sp>
      <p:sp>
        <p:nvSpPr>
          <p:cNvPr id="88068" name="Rectangle 2"/>
          <p:cNvSpPr>
            <a:spLocks noGrp="1" noChangeArrowheads="1"/>
          </p:cNvSpPr>
          <p:nvPr>
            <p:ph type="title"/>
          </p:nvPr>
        </p:nvSpPr>
        <p:spPr/>
        <p:txBody>
          <a:bodyPr/>
          <a:lstStyle/>
          <a:p>
            <a:r>
              <a:rPr lang="en-US"/>
              <a:t>Summary of algorithms (for notes)</a:t>
            </a:r>
          </a:p>
        </p:txBody>
      </p:sp>
      <p:graphicFrame>
        <p:nvGraphicFramePr>
          <p:cNvPr id="148483" name="Group 3"/>
          <p:cNvGraphicFramePr>
            <a:graphicFrameLocks noGrp="1"/>
          </p:cNvGraphicFramePr>
          <p:nvPr>
            <p:ph type="tbl" idx="1"/>
            <p:extLst>
              <p:ext uri="{D42A27DB-BD31-4B8C-83A1-F6EECF244321}">
                <p14:modId xmlns:p14="http://schemas.microsoft.com/office/powerpoint/2010/main" val="2512626794"/>
              </p:ext>
            </p:extLst>
          </p:nvPr>
        </p:nvGraphicFramePr>
        <p:xfrm>
          <a:off x="581025" y="1389063"/>
          <a:ext cx="7981950" cy="3238500"/>
        </p:xfrm>
        <a:graphic>
          <a:graphicData uri="http://schemas.openxmlformats.org/drawingml/2006/table">
            <a:tbl>
              <a:tblPr/>
              <a:tblGrid>
                <a:gridCol w="1139825">
                  <a:extLst>
                    <a:ext uri="{9D8B030D-6E8A-4147-A177-3AD203B41FA5}">
                      <a16:colId xmlns:a16="http://schemas.microsoft.com/office/drawing/2014/main" xmlns="" val="20000"/>
                    </a:ext>
                  </a:extLst>
                </a:gridCol>
                <a:gridCol w="1090613">
                  <a:extLst>
                    <a:ext uri="{9D8B030D-6E8A-4147-A177-3AD203B41FA5}">
                      <a16:colId xmlns:a16="http://schemas.microsoft.com/office/drawing/2014/main" xmlns="" val="20001"/>
                    </a:ext>
                  </a:extLst>
                </a:gridCol>
                <a:gridCol w="1128712">
                  <a:extLst>
                    <a:ext uri="{9D8B030D-6E8A-4147-A177-3AD203B41FA5}">
                      <a16:colId xmlns:a16="http://schemas.microsoft.com/office/drawing/2014/main" xmlns="" val="20002"/>
                    </a:ext>
                  </a:extLst>
                </a:gridCol>
                <a:gridCol w="974725">
                  <a:extLst>
                    <a:ext uri="{9D8B030D-6E8A-4147-A177-3AD203B41FA5}">
                      <a16:colId xmlns:a16="http://schemas.microsoft.com/office/drawing/2014/main" xmlns="" val="20003"/>
                    </a:ext>
                  </a:extLst>
                </a:gridCol>
                <a:gridCol w="1066800">
                  <a:extLst>
                    <a:ext uri="{9D8B030D-6E8A-4147-A177-3AD203B41FA5}">
                      <a16:colId xmlns:a16="http://schemas.microsoft.com/office/drawing/2014/main" xmlns="" val="20004"/>
                    </a:ext>
                  </a:extLst>
                </a:gridCol>
                <a:gridCol w="1189038">
                  <a:extLst>
                    <a:ext uri="{9D8B030D-6E8A-4147-A177-3AD203B41FA5}">
                      <a16:colId xmlns:a16="http://schemas.microsoft.com/office/drawing/2014/main" xmlns="" val="20005"/>
                    </a:ext>
                  </a:extLst>
                </a:gridCol>
                <a:gridCol w="1392237">
                  <a:extLst>
                    <a:ext uri="{9D8B030D-6E8A-4147-A177-3AD203B41FA5}">
                      <a16:colId xmlns:a16="http://schemas.microsoft.com/office/drawing/2014/main" xmlns="" val="20006"/>
                    </a:ext>
                  </a:extLst>
                </a:gridCol>
              </a:tblGrid>
              <a:tr h="647700">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dirty="0">
                          <a:ln>
                            <a:noFill/>
                          </a:ln>
                          <a:solidFill>
                            <a:schemeClr val="tx1"/>
                          </a:solidFill>
                          <a:effectLst/>
                          <a:latin typeface="Times" charset="0"/>
                        </a:rPr>
                        <a:t>Criterion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Breadth-First</a:t>
                      </a:r>
                    </a:p>
                  </a:txBody>
                  <a:tcPr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Uniform-cost</a:t>
                      </a:r>
                    </a:p>
                  </a:txBody>
                  <a:tcP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00CC"/>
                    </a:solid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Depth-First</a:t>
                      </a:r>
                    </a:p>
                  </a:txBody>
                  <a:tcP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Depth-limited</a:t>
                      </a:r>
                    </a:p>
                  </a:txBody>
                  <a:tcP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Iterative deepening</a:t>
                      </a:r>
                    </a:p>
                  </a:txBody>
                  <a:tcP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Bidirectional search</a:t>
                      </a:r>
                    </a:p>
                  </a:txBody>
                  <a:tcPr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00CC"/>
                    </a:solidFill>
                  </a:tcPr>
                </a:tc>
                <a:extLst>
                  <a:ext uri="{0D108BD9-81ED-4DB2-BD59-A6C34878D82A}">
                    <a16:rowId xmlns:a16="http://schemas.microsoft.com/office/drawing/2014/main" xmlns="" val="10000"/>
                  </a:ext>
                </a:extLst>
              </a:tr>
              <a:tr h="647700">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Complete?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dirty="0">
                          <a:ln>
                            <a:noFill/>
                          </a:ln>
                          <a:solidFill>
                            <a:schemeClr val="tx1"/>
                          </a:solidFill>
                          <a:effectLst/>
                          <a:latin typeface="Times" charset="0"/>
                        </a:rPr>
                        <a:t>YES</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dirty="0">
                          <a:ln>
                            <a:noFill/>
                          </a:ln>
                          <a:solidFill>
                            <a:schemeClr val="tx1"/>
                          </a:solidFill>
                          <a:effectLst/>
                          <a:latin typeface="Times" charset="0"/>
                        </a:rPr>
                        <a:t>YES</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CC00CC"/>
                    </a:solid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dirty="0">
                          <a:ln>
                            <a:noFill/>
                          </a:ln>
                          <a:solidFill>
                            <a:schemeClr val="tx1"/>
                          </a:solidFill>
                          <a:effectLst/>
                          <a:latin typeface="Times" charset="0"/>
                        </a:rPr>
                        <a:t>NO</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YES</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dirty="0">
                          <a:ln>
                            <a:noFill/>
                          </a:ln>
                          <a:solidFill>
                            <a:schemeClr val="tx1"/>
                          </a:solidFill>
                          <a:effectLst/>
                          <a:latin typeface="Times" charset="0"/>
                        </a:rPr>
                        <a:t>YES</a:t>
                      </a:r>
                    </a:p>
                  </a:txBody>
                  <a:tcP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CC00CC"/>
                    </a:solidFill>
                  </a:tcPr>
                </a:tc>
                <a:extLst>
                  <a:ext uri="{0D108BD9-81ED-4DB2-BD59-A6C34878D82A}">
                    <a16:rowId xmlns:a16="http://schemas.microsoft.com/office/drawing/2014/main" xmlns="" val="10001"/>
                  </a:ext>
                </a:extLst>
              </a:tr>
              <a:tr h="647700">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Time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dirty="0" err="1">
                          <a:ln>
                            <a:noFill/>
                          </a:ln>
                          <a:solidFill>
                            <a:schemeClr val="tx1"/>
                          </a:solidFill>
                          <a:effectLst/>
                          <a:latin typeface="Times" charset="0"/>
                        </a:rPr>
                        <a:t>b</a:t>
                      </a:r>
                      <a:r>
                        <a:rPr kumimoji="0" lang="en-US" sz="2400" b="1" i="1" u="none" strike="noStrike" cap="none" normalizeH="0" baseline="30000" dirty="0" err="1">
                          <a:ln>
                            <a:noFill/>
                          </a:ln>
                          <a:solidFill>
                            <a:schemeClr val="tx1"/>
                          </a:solidFill>
                          <a:effectLst/>
                          <a:latin typeface="Times" charset="0"/>
                        </a:rPr>
                        <a:t>d</a:t>
                      </a:r>
                      <a:endParaRPr kumimoji="0" lang="en-US" sz="2400" b="1" i="0" u="none" strike="noStrike" cap="none" normalizeH="0" baseline="0" dirty="0">
                        <a:ln>
                          <a:noFill/>
                        </a:ln>
                        <a:solidFill>
                          <a:schemeClr val="tx1"/>
                        </a:solidFill>
                        <a:effectLst/>
                        <a:latin typeface="Times" charset="0"/>
                      </a:endParaRP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dirty="0">
                          <a:ln>
                            <a:noFill/>
                          </a:ln>
                          <a:solidFill>
                            <a:schemeClr val="tx1"/>
                          </a:solidFill>
                          <a:effectLst/>
                          <a:latin typeface="Times" charset="0"/>
                        </a:rPr>
                        <a:t>b</a:t>
                      </a:r>
                      <a:r>
                        <a:rPr kumimoji="0" lang="en-US" sz="2400" b="1" i="1" u="none" strike="noStrike" cap="none" normalizeH="0" baseline="30000" dirty="0">
                          <a:ln>
                            <a:noFill/>
                          </a:ln>
                          <a:solidFill>
                            <a:schemeClr val="tx1"/>
                          </a:solidFill>
                          <a:effectLst/>
                          <a:latin typeface="Times" charset="0"/>
                        </a:rPr>
                        <a:t>(C*/e)+1</a:t>
                      </a:r>
                    </a:p>
                  </a:txBody>
                  <a:tcPr horzOverflow="overflow">
                    <a:lnL>
                      <a:noFill/>
                    </a:lnL>
                    <a:lnR>
                      <a:noFill/>
                    </a:lnR>
                    <a:lnT>
                      <a:noFill/>
                    </a:lnT>
                    <a:lnB>
                      <a:noFill/>
                    </a:lnB>
                    <a:lnTlToBr>
                      <a:noFill/>
                    </a:lnTlToBr>
                    <a:lnBlToTr>
                      <a:noFill/>
                    </a:lnBlToTr>
                    <a:solidFill>
                      <a:srgbClr val="CC00CC"/>
                    </a:solid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a:t>
                      </a:r>
                      <a:r>
                        <a:rPr kumimoji="0" lang="en-US" sz="2400" b="1" i="1" u="none" strike="noStrike" cap="none" normalizeH="0" baseline="30000">
                          <a:ln>
                            <a:noFill/>
                          </a:ln>
                          <a:solidFill>
                            <a:schemeClr val="tx1"/>
                          </a:solidFill>
                          <a:effectLst/>
                          <a:latin typeface="Times" charset="0"/>
                        </a:rPr>
                        <a:t>m</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a:t>
                      </a:r>
                      <a:r>
                        <a:rPr kumimoji="0" lang="en-US" sz="2400" b="1" i="1" u="none" strike="noStrike" cap="none" normalizeH="0" baseline="30000">
                          <a:ln>
                            <a:noFill/>
                          </a:ln>
                          <a:solidFill>
                            <a:schemeClr val="tx1"/>
                          </a:solidFill>
                          <a:effectLst/>
                          <a:latin typeface="Times" charset="0"/>
                        </a:rPr>
                        <a:t>l</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a:t>
                      </a:r>
                      <a:r>
                        <a:rPr kumimoji="0" lang="en-US" sz="2400" b="1" i="1" u="none" strike="noStrike" cap="none" normalizeH="0" baseline="30000">
                          <a:ln>
                            <a:noFill/>
                          </a:ln>
                          <a:solidFill>
                            <a:schemeClr val="tx1"/>
                          </a:solidFill>
                          <a:effectLst/>
                          <a:latin typeface="Times" charset="0"/>
                        </a:rPr>
                        <a:t>d</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a:t>
                      </a:r>
                      <a:r>
                        <a:rPr kumimoji="0" lang="en-US" sz="2400" b="1" i="1" u="none" strike="noStrike" cap="none" normalizeH="0" baseline="30000">
                          <a:ln>
                            <a:noFill/>
                          </a:ln>
                          <a:solidFill>
                            <a:schemeClr val="tx1"/>
                          </a:solidFill>
                          <a:effectLst/>
                          <a:latin typeface="Times" charset="0"/>
                        </a:rPr>
                        <a:t>d/2</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solidFill>
                      <a:srgbClr val="CC00CC"/>
                    </a:solidFill>
                  </a:tcPr>
                </a:tc>
                <a:extLst>
                  <a:ext uri="{0D108BD9-81ED-4DB2-BD59-A6C34878D82A}">
                    <a16:rowId xmlns:a16="http://schemas.microsoft.com/office/drawing/2014/main" xmlns="" val="10002"/>
                  </a:ext>
                </a:extLst>
              </a:tr>
              <a:tr h="647700">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Space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dirty="0" err="1">
                          <a:ln>
                            <a:noFill/>
                          </a:ln>
                          <a:solidFill>
                            <a:schemeClr val="tx1"/>
                          </a:solidFill>
                          <a:effectLst/>
                          <a:latin typeface="Times" charset="0"/>
                        </a:rPr>
                        <a:t>b</a:t>
                      </a:r>
                      <a:r>
                        <a:rPr kumimoji="0" lang="en-US" sz="2400" b="1" i="1" u="none" strike="noStrike" cap="none" normalizeH="0" baseline="30000" dirty="0" err="1">
                          <a:ln>
                            <a:noFill/>
                          </a:ln>
                          <a:solidFill>
                            <a:schemeClr val="tx1"/>
                          </a:solidFill>
                          <a:effectLst/>
                          <a:latin typeface="Times" charset="0"/>
                        </a:rPr>
                        <a:t>d</a:t>
                      </a:r>
                      <a:endParaRPr kumimoji="0" lang="en-US" sz="2400" b="1" i="0" u="none" strike="noStrike" cap="none" normalizeH="0" baseline="0" dirty="0">
                        <a:ln>
                          <a:noFill/>
                        </a:ln>
                        <a:solidFill>
                          <a:schemeClr val="tx1"/>
                        </a:solidFill>
                        <a:effectLst/>
                        <a:latin typeface="Times" charset="0"/>
                      </a:endParaRP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dirty="0">
                          <a:ln>
                            <a:noFill/>
                          </a:ln>
                          <a:solidFill>
                            <a:schemeClr val="tx1"/>
                          </a:solidFill>
                          <a:effectLst/>
                          <a:latin typeface="Times" charset="0"/>
                        </a:rPr>
                        <a:t>b</a:t>
                      </a:r>
                      <a:r>
                        <a:rPr kumimoji="0" lang="en-US" sz="2400" b="1" i="1" u="none" strike="noStrike" cap="none" normalizeH="0" baseline="30000" dirty="0">
                          <a:ln>
                            <a:noFill/>
                          </a:ln>
                          <a:solidFill>
                            <a:schemeClr val="tx1"/>
                          </a:solidFill>
                          <a:effectLst/>
                          <a:latin typeface="Times" charset="0"/>
                        </a:rPr>
                        <a:t>(C*/e)+1</a:t>
                      </a:r>
                    </a:p>
                  </a:txBody>
                  <a:tcPr horzOverflow="overflow">
                    <a:lnL>
                      <a:noFill/>
                    </a:lnL>
                    <a:lnR>
                      <a:noFill/>
                    </a:lnR>
                    <a:lnT>
                      <a:noFill/>
                    </a:lnT>
                    <a:lnB>
                      <a:noFill/>
                    </a:lnB>
                    <a:lnTlToBr>
                      <a:noFill/>
                    </a:lnTlToBr>
                    <a:lnBlToTr>
                      <a:noFill/>
                    </a:lnBlToTr>
                    <a:solidFill>
                      <a:srgbClr val="CC00CC"/>
                    </a:solid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bm</a:t>
                      </a:r>
                      <a:endParaRPr kumimoji="0" lang="en-US" sz="2400" b="1" i="1" u="none" strike="noStrike" cap="none" normalizeH="0" baseline="30000">
                        <a:ln>
                          <a:noFill/>
                        </a:ln>
                        <a:solidFill>
                          <a:schemeClr val="tx1"/>
                        </a:solidFill>
                        <a:effectLst/>
                        <a:latin typeface="Times"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bl</a:t>
                      </a:r>
                      <a:endParaRPr kumimoji="0" lang="en-US" sz="2400" b="1" i="1" u="none" strike="noStrike" cap="none" normalizeH="0" baseline="30000">
                        <a:ln>
                          <a:noFill/>
                        </a:ln>
                        <a:solidFill>
                          <a:schemeClr val="tx1"/>
                        </a:solidFill>
                        <a:effectLst/>
                        <a:latin typeface="Times"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bd</a:t>
                      </a:r>
                      <a:endParaRPr kumimoji="0" lang="en-US" sz="2400" b="1" i="1" u="none" strike="noStrike" cap="none" normalizeH="0" baseline="30000">
                        <a:ln>
                          <a:noFill/>
                        </a:ln>
                        <a:solidFill>
                          <a:schemeClr val="tx1"/>
                        </a:solidFill>
                        <a:effectLst/>
                        <a:latin typeface="Times"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a:t>
                      </a:r>
                      <a:r>
                        <a:rPr kumimoji="0" lang="en-US" sz="2400" b="1" i="1" u="none" strike="noStrike" cap="none" normalizeH="0" baseline="30000">
                          <a:ln>
                            <a:noFill/>
                          </a:ln>
                          <a:solidFill>
                            <a:schemeClr val="tx1"/>
                          </a:solidFill>
                          <a:effectLst/>
                          <a:latin typeface="Times" charset="0"/>
                        </a:rPr>
                        <a:t>d/2</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solidFill>
                      <a:srgbClr val="CC00CC"/>
                    </a:solidFill>
                  </a:tcPr>
                </a:tc>
                <a:extLst>
                  <a:ext uri="{0D108BD9-81ED-4DB2-BD59-A6C34878D82A}">
                    <a16:rowId xmlns:a16="http://schemas.microsoft.com/office/drawing/2014/main" xmlns="" val="10003"/>
                  </a:ext>
                </a:extLst>
              </a:tr>
              <a:tr h="647700">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dirty="0">
                          <a:ln>
                            <a:noFill/>
                          </a:ln>
                          <a:solidFill>
                            <a:schemeClr val="tx1"/>
                          </a:solidFill>
                          <a:effectLst/>
                          <a:latin typeface="Times" charset="0"/>
                        </a:rPr>
                        <a:t>Optimal?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dirty="0">
                          <a:ln>
                            <a:noFill/>
                          </a:ln>
                          <a:solidFill>
                            <a:schemeClr val="tx1"/>
                          </a:solidFill>
                          <a:effectLst/>
                          <a:latin typeface="Times" charset="0"/>
                        </a:rPr>
                        <a:t>YES</a:t>
                      </a:r>
                    </a:p>
                  </a:txBody>
                  <a:tcPr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dirty="0">
                          <a:ln>
                            <a:noFill/>
                          </a:ln>
                          <a:solidFill>
                            <a:schemeClr val="tx1"/>
                          </a:solidFill>
                          <a:effectLst/>
                          <a:latin typeface="Times" charset="0"/>
                        </a:rPr>
                        <a:t>YES</a:t>
                      </a: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solidFill>
                      <a:srgbClr val="CC00CC"/>
                    </a:solid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YES</a:t>
                      </a: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dirty="0">
                          <a:ln>
                            <a:noFill/>
                          </a:ln>
                          <a:solidFill>
                            <a:schemeClr val="tx1"/>
                          </a:solidFill>
                          <a:effectLst/>
                          <a:latin typeface="Times" charset="0"/>
                        </a:rPr>
                        <a:t>YES</a:t>
                      </a: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rgbClr val="CC00CC"/>
                    </a:solidFill>
                  </a:tcPr>
                </a:tc>
                <a:extLst>
                  <a:ext uri="{0D108BD9-81ED-4DB2-BD59-A6C34878D82A}">
                    <a16:rowId xmlns:a16="http://schemas.microsoft.com/office/drawing/2014/main" xmlns="" val="10004"/>
                  </a:ext>
                </a:extLst>
              </a:tr>
            </a:tbl>
          </a:graphicData>
        </a:graphic>
      </p:graphicFrame>
      <p:sp>
        <p:nvSpPr>
          <p:cNvPr id="88111" name="Text Box 45"/>
          <p:cNvSpPr txBox="1">
            <a:spLocks noChangeArrowheads="1"/>
          </p:cNvSpPr>
          <p:nvPr/>
        </p:nvSpPr>
        <p:spPr bwMode="auto">
          <a:xfrm>
            <a:off x="509588" y="5624513"/>
            <a:ext cx="80819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50000"/>
              </a:spcBef>
            </a:pPr>
            <a:endParaRPr lang="en-US"/>
          </a:p>
        </p:txBody>
      </p:sp>
      <p:sp>
        <p:nvSpPr>
          <p:cNvPr id="88112" name="Text Box 46"/>
          <p:cNvSpPr txBox="1">
            <a:spLocks noChangeArrowheads="1"/>
          </p:cNvSpPr>
          <p:nvPr/>
        </p:nvSpPr>
        <p:spPr bwMode="auto">
          <a:xfrm>
            <a:off x="3238500" y="17049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endParaRPr lang="en-US"/>
          </a:p>
        </p:txBody>
      </p:sp>
      <p:sp>
        <p:nvSpPr>
          <p:cNvPr id="7" name="Rectangle 3"/>
          <p:cNvSpPr txBox="1">
            <a:spLocks noChangeArrowheads="1"/>
          </p:cNvSpPr>
          <p:nvPr/>
        </p:nvSpPr>
        <p:spPr bwMode="auto">
          <a:xfrm>
            <a:off x="586048" y="5336337"/>
            <a:ext cx="7772400" cy="516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rgbClr val="000099"/>
              </a:buClr>
              <a:buSzPct val="100000"/>
              <a:buFont typeface="Symbol" pitchFamily="18" charset="2"/>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99"/>
              </a:buClr>
              <a:buSzPct val="100000"/>
              <a:buChar char="•"/>
              <a:defRPr sz="2000">
                <a:solidFill>
                  <a:schemeClr val="tx1"/>
                </a:solidFill>
                <a:latin typeface="+mn-lt"/>
              </a:defRPr>
            </a:lvl2pPr>
            <a:lvl3pPr marL="1143000" indent="-228600" algn="l" rtl="0" eaLnBrk="0" fontAlgn="base" hangingPunct="0">
              <a:spcBef>
                <a:spcPct val="20000"/>
              </a:spcBef>
              <a:spcAft>
                <a:spcPct val="0"/>
              </a:spcAft>
              <a:buClr>
                <a:srgbClr val="000099"/>
              </a:buClr>
              <a:buSzPct val="100000"/>
              <a:buChar char="—"/>
              <a:defRPr>
                <a:solidFill>
                  <a:schemeClr val="tx1"/>
                </a:solidFill>
                <a:latin typeface="+mn-lt"/>
              </a:defRPr>
            </a:lvl3pPr>
            <a:lvl4pPr marL="1600200" indent="-228600" algn="l" rtl="0" eaLnBrk="0" fontAlgn="base" hangingPunct="0">
              <a:spcBef>
                <a:spcPct val="20000"/>
              </a:spcBef>
              <a:spcAft>
                <a:spcPct val="0"/>
              </a:spcAft>
              <a:buClr>
                <a:srgbClr val="000099"/>
              </a:buClr>
              <a:buSzPct val="100000"/>
              <a:buChar char="–"/>
              <a:defRPr sz="1600">
                <a:solidFill>
                  <a:schemeClr val="tx1"/>
                </a:solidFill>
                <a:latin typeface="+mn-lt"/>
              </a:defRPr>
            </a:lvl4pPr>
            <a:lvl5pPr marL="2057400" indent="-228600" algn="l" rtl="0" eaLnBrk="0" fontAlgn="base" hangingPunct="0">
              <a:spcBef>
                <a:spcPct val="20000"/>
              </a:spcBef>
              <a:spcAft>
                <a:spcPct val="0"/>
              </a:spcAft>
              <a:buClr>
                <a:srgbClr val="000099"/>
              </a:buClr>
              <a:buSzPct val="100000"/>
              <a:buChar char="»"/>
              <a:defRPr sz="1600">
                <a:solidFill>
                  <a:schemeClr val="tx1"/>
                </a:solidFill>
                <a:latin typeface="+mn-lt"/>
              </a:defRPr>
            </a:lvl5pPr>
            <a:lvl6pPr marL="2514600" indent="-228600" algn="l" rtl="0" eaLnBrk="0" fontAlgn="base" hangingPunct="0">
              <a:spcBef>
                <a:spcPct val="20000"/>
              </a:spcBef>
              <a:spcAft>
                <a:spcPct val="0"/>
              </a:spcAft>
              <a:buClr>
                <a:srgbClr val="000099"/>
              </a:buClr>
              <a:buSzPct val="100000"/>
              <a:buChar char="»"/>
              <a:defRPr sz="1600">
                <a:solidFill>
                  <a:schemeClr val="tx1"/>
                </a:solidFill>
                <a:latin typeface="+mn-lt"/>
              </a:defRPr>
            </a:lvl6pPr>
            <a:lvl7pPr marL="2971800" indent="-228600" algn="l" rtl="0" eaLnBrk="0" fontAlgn="base" hangingPunct="0">
              <a:spcBef>
                <a:spcPct val="20000"/>
              </a:spcBef>
              <a:spcAft>
                <a:spcPct val="0"/>
              </a:spcAft>
              <a:buClr>
                <a:srgbClr val="000099"/>
              </a:buClr>
              <a:buSzPct val="100000"/>
              <a:buChar char="»"/>
              <a:defRPr sz="1600">
                <a:solidFill>
                  <a:schemeClr val="tx1"/>
                </a:solidFill>
                <a:latin typeface="+mn-lt"/>
              </a:defRPr>
            </a:lvl7pPr>
            <a:lvl8pPr marL="3429000" indent="-228600" algn="l" rtl="0" eaLnBrk="0" fontAlgn="base" hangingPunct="0">
              <a:spcBef>
                <a:spcPct val="20000"/>
              </a:spcBef>
              <a:spcAft>
                <a:spcPct val="0"/>
              </a:spcAft>
              <a:buClr>
                <a:srgbClr val="000099"/>
              </a:buClr>
              <a:buSzPct val="100000"/>
              <a:buChar char="»"/>
              <a:defRPr sz="1600">
                <a:solidFill>
                  <a:schemeClr val="tx1"/>
                </a:solidFill>
                <a:latin typeface="+mn-lt"/>
              </a:defRPr>
            </a:lvl8pPr>
            <a:lvl9pPr marL="3886200" indent="-228600" algn="l" rtl="0" eaLnBrk="0" fontAlgn="base" hangingPunct="0">
              <a:spcBef>
                <a:spcPct val="20000"/>
              </a:spcBef>
              <a:spcAft>
                <a:spcPct val="0"/>
              </a:spcAft>
              <a:buClr>
                <a:srgbClr val="000099"/>
              </a:buClr>
              <a:buSzPct val="100000"/>
              <a:buChar char="»"/>
              <a:defRPr sz="1600">
                <a:solidFill>
                  <a:schemeClr val="tx1"/>
                </a:solidFill>
                <a:latin typeface="+mn-lt"/>
              </a:defRPr>
            </a:lvl9pPr>
          </a:lstStyle>
          <a:p>
            <a:pPr lvl="1">
              <a:lnSpc>
                <a:spcPct val="90000"/>
              </a:lnSpc>
            </a:pPr>
            <a:endParaRPr lang="en-US" i="1" kern="0" dirty="0"/>
          </a:p>
        </p:txBody>
      </p:sp>
      <p:sp>
        <p:nvSpPr>
          <p:cNvPr id="2" name="Slide Number Placeholder 1"/>
          <p:cNvSpPr>
            <a:spLocks noGrp="1"/>
          </p:cNvSpPr>
          <p:nvPr>
            <p:ph type="sldNum" sz="quarter" idx="12"/>
          </p:nvPr>
        </p:nvSpPr>
        <p:spPr/>
        <p:txBody>
          <a:bodyPr/>
          <a:lstStyle/>
          <a:p>
            <a:pPr>
              <a:defRPr/>
            </a:pPr>
            <a:r>
              <a:rPr lang="en-US" altLang="en-US"/>
              <a:t>       </a:t>
            </a:r>
            <a:fld id="{C48B64EB-9F0B-4F90-97DB-CCC6C5B1083F}" type="slidenum">
              <a:rPr lang="en-US" altLang="en-US" smtClean="0"/>
              <a:pPr>
                <a:defRPr/>
              </a:pPr>
              <a:t>29</a:t>
            </a:fld>
            <a:endParaRPr lang="en-US" altLang="en-US"/>
          </a:p>
        </p:txBody>
      </p:sp>
      <p:sp>
        <p:nvSpPr>
          <p:cNvPr id="3" name="TextBox 2"/>
          <p:cNvSpPr txBox="1"/>
          <p:nvPr/>
        </p:nvSpPr>
        <p:spPr bwMode="auto">
          <a:xfrm>
            <a:off x="1371753" y="5107737"/>
            <a:ext cx="6357632"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rtlCol="0" anchor="ctr">
            <a:spAutoFit/>
          </a:bodyPr>
          <a:lstStyle/>
          <a:p>
            <a:pPr algn="ctr"/>
            <a:r>
              <a:rPr lang="en-US" sz="2800" b="1" i="1" dirty="0">
                <a:latin typeface="+mj-lt"/>
              </a:rPr>
              <a:t>Assumes b is finite</a:t>
            </a:r>
          </a:p>
        </p:txBody>
      </p:sp>
    </p:spTree>
    <p:extLst>
      <p:ext uri="{BB962C8B-B14F-4D97-AF65-F5344CB8AC3E}">
        <p14:creationId xmlns:p14="http://schemas.microsoft.com/office/powerpoint/2010/main" val="227365905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Reminder </a:t>
            </a:r>
            <a:r>
              <a:rPr lang="mr-IN" dirty="0" smtClean="0"/>
              <a:t>–</a:t>
            </a:r>
            <a:r>
              <a:rPr lang="en-US" dirty="0" smtClean="0"/>
              <a:t> HW 2 has been released</a:t>
            </a:r>
            <a:endParaRPr lang="en-US" dirty="0"/>
          </a:p>
        </p:txBody>
      </p:sp>
      <p:sp>
        <p:nvSpPr>
          <p:cNvPr id="3" name="Content Placeholder 2"/>
          <p:cNvSpPr>
            <a:spLocks noGrp="1"/>
          </p:cNvSpPr>
          <p:nvPr>
            <p:ph idx="1"/>
          </p:nvPr>
        </p:nvSpPr>
        <p:spPr/>
        <p:txBody>
          <a:bodyPr/>
          <a:lstStyle/>
          <a:p>
            <a:r>
              <a:rPr lang="en-US" dirty="0" smtClean="0"/>
              <a:t>HW2 has been released.  It is due on Tuesday.  It is on </a:t>
            </a:r>
            <a:r>
              <a:rPr lang="en-US" dirty="0"/>
              <a:t> </a:t>
            </a:r>
            <a:r>
              <a:rPr lang="en-US" dirty="0" smtClean="0"/>
              <a:t>Uninformed Search using several classic puzzles for example exercises.  </a:t>
            </a:r>
          </a:p>
          <a:p>
            <a:endParaRPr lang="en-US" dirty="0"/>
          </a:p>
          <a:p>
            <a:r>
              <a:rPr lang="en-US" dirty="0" smtClean="0"/>
              <a:t>My office hours are Tues/Thursday from 3-4pm in 3401 Walnut room 463C.</a:t>
            </a:r>
          </a:p>
          <a:p>
            <a:r>
              <a:rPr lang="en-US" dirty="0" smtClean="0"/>
              <a:t>Plenty of additional office hours.  See the course homepage for more details.</a:t>
            </a:r>
          </a:p>
          <a:p>
            <a:endParaRPr lang="en-US" dirty="0"/>
          </a:p>
        </p:txBody>
      </p:sp>
      <p:sp>
        <p:nvSpPr>
          <p:cNvPr id="4" name="Date Placeholder 3"/>
          <p:cNvSpPr>
            <a:spLocks noGrp="1"/>
          </p:cNvSpPr>
          <p:nvPr>
            <p:ph type="dt" sz="half" idx="10"/>
          </p:nvPr>
        </p:nvSpPr>
        <p:spPr/>
        <p:txBody>
          <a:bodyPr/>
          <a:lstStyle/>
          <a:p>
            <a:pPr>
              <a:defRPr/>
            </a:pPr>
            <a:r>
              <a:rPr lang="en-US" dirty="0" smtClean="0"/>
              <a:t>CIS 421/521 -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3</a:t>
            </a:fld>
            <a:endParaRPr lang="en-US" altLang="en-US"/>
          </a:p>
        </p:txBody>
      </p:sp>
    </p:spTree>
    <p:extLst>
      <p:ext uri="{BB962C8B-B14F-4D97-AF65-F5344CB8AC3E}">
        <p14:creationId xmlns:p14="http://schemas.microsoft.com/office/powerpoint/2010/main" val="1856662998"/>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dirty="0"/>
              <a:t>Outline for today’s lecture</a:t>
            </a:r>
          </a:p>
        </p:txBody>
      </p:sp>
      <p:sp>
        <p:nvSpPr>
          <p:cNvPr id="16389" name="Rectangle 3"/>
          <p:cNvSpPr>
            <a:spLocks noGrp="1" noChangeArrowheads="1"/>
          </p:cNvSpPr>
          <p:nvPr>
            <p:ph type="body" idx="1"/>
          </p:nvPr>
        </p:nvSpPr>
        <p:spPr>
          <a:xfrm>
            <a:off x="685800" y="1295400"/>
            <a:ext cx="8153400" cy="4572000"/>
          </a:xfrm>
        </p:spPr>
        <p:txBody>
          <a:bodyPr/>
          <a:lstStyle/>
          <a:p>
            <a:pPr marL="0" indent="0">
              <a:spcAft>
                <a:spcPts val="600"/>
              </a:spcAft>
              <a:buNone/>
            </a:pPr>
            <a:r>
              <a:rPr lang="en-US" i="1" dirty="0">
                <a:solidFill>
                  <a:srgbClr val="C00000"/>
                </a:solidFill>
              </a:rPr>
              <a:t>Uninformed Search</a:t>
            </a:r>
          </a:p>
          <a:p>
            <a:pPr>
              <a:spcAft>
                <a:spcPts val="600"/>
              </a:spcAft>
            </a:pPr>
            <a:r>
              <a:rPr lang="en-US" dirty="0"/>
              <a:t>Briefly: Bidirectional Search</a:t>
            </a:r>
          </a:p>
          <a:p>
            <a:pPr>
              <a:spcAft>
                <a:spcPts val="600"/>
              </a:spcAft>
            </a:pPr>
            <a:r>
              <a:rPr lang="en-US" dirty="0"/>
              <a:t>“Uniform Cost” Search (UCS)</a:t>
            </a:r>
          </a:p>
          <a:p>
            <a:pPr marL="0" indent="0">
              <a:spcAft>
                <a:spcPts val="600"/>
              </a:spcAft>
              <a:buNone/>
            </a:pPr>
            <a:r>
              <a:rPr lang="en-US" i="1" dirty="0">
                <a:solidFill>
                  <a:srgbClr val="C00000"/>
                </a:solidFill>
              </a:rPr>
              <a:t>Informed Search</a:t>
            </a:r>
          </a:p>
          <a:p>
            <a:pPr>
              <a:lnSpc>
                <a:spcPct val="80000"/>
              </a:lnSpc>
              <a:spcAft>
                <a:spcPts val="600"/>
              </a:spcAft>
            </a:pPr>
            <a:r>
              <a:rPr lang="en-US" sz="2800" i="1" dirty="0">
                <a:solidFill>
                  <a:srgbClr val="FF0000"/>
                </a:solidFill>
              </a:rPr>
              <a:t>Introduction to Informed search</a:t>
            </a:r>
          </a:p>
          <a:p>
            <a:pPr lvl="1">
              <a:lnSpc>
                <a:spcPct val="80000"/>
              </a:lnSpc>
              <a:spcAft>
                <a:spcPts val="600"/>
              </a:spcAft>
            </a:pPr>
            <a:r>
              <a:rPr lang="en-US" dirty="0"/>
              <a:t>Heuristics</a:t>
            </a:r>
          </a:p>
          <a:p>
            <a:pPr>
              <a:lnSpc>
                <a:spcPct val="80000"/>
              </a:lnSpc>
              <a:spcAft>
                <a:spcPts val="600"/>
              </a:spcAft>
            </a:pPr>
            <a:r>
              <a:rPr lang="en-US" dirty="0"/>
              <a:t>1</a:t>
            </a:r>
            <a:r>
              <a:rPr lang="en-US" baseline="30000" dirty="0"/>
              <a:t>st</a:t>
            </a:r>
            <a:r>
              <a:rPr lang="en-US" dirty="0"/>
              <a:t> attempt: Greedy Best-first search </a:t>
            </a:r>
          </a:p>
          <a:p>
            <a:endParaRPr lang="en-US" i="1" dirty="0">
              <a:solidFill>
                <a:srgbClr val="FF0000"/>
              </a:solidFill>
            </a:endParaRPr>
          </a:p>
        </p:txBody>
      </p:sp>
      <p:sp>
        <p:nvSpPr>
          <p:cNvPr id="4" name="Date Placeholder 3"/>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30</a:t>
            </a:fld>
            <a:endParaRPr lang="en-US" altLang="en-US"/>
          </a:p>
        </p:txBody>
      </p:sp>
    </p:spTree>
    <p:extLst>
      <p:ext uri="{BB962C8B-B14F-4D97-AF65-F5344CB8AC3E}">
        <p14:creationId xmlns:p14="http://schemas.microsoft.com/office/powerpoint/2010/main" val="2087621162"/>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2" descr="graph1Martha"/>
          <p:cNvPicPr>
            <a:picLocks noChangeAspect="1" noChangeArrowheads="1"/>
          </p:cNvPicPr>
          <p:nvPr/>
        </p:nvPicPr>
        <p:blipFill>
          <a:blip r:embed="rId3" cstate="print"/>
          <a:srcRect l="926" t="10051" r="3703" b="6671"/>
          <a:stretch>
            <a:fillRect/>
          </a:stretch>
        </p:blipFill>
        <p:spPr bwMode="auto">
          <a:xfrm>
            <a:off x="990600" y="1447800"/>
            <a:ext cx="7848600" cy="4419600"/>
          </a:xfrm>
          <a:prstGeom prst="rect">
            <a:avLst/>
          </a:prstGeom>
          <a:noFill/>
          <a:ln w="15875">
            <a:solidFill>
              <a:schemeClr val="tx1"/>
            </a:solidFill>
            <a:miter lim="800000"/>
            <a:headEnd/>
            <a:tailEnd/>
          </a:ln>
        </p:spPr>
      </p:pic>
      <p:sp>
        <p:nvSpPr>
          <p:cNvPr id="6" name="Oval 5"/>
          <p:cNvSpPr/>
          <p:nvPr/>
        </p:nvSpPr>
        <p:spPr bwMode="auto">
          <a:xfrm rot="502721">
            <a:off x="2758288" y="3470734"/>
            <a:ext cx="5572187" cy="2338836"/>
          </a:xfrm>
          <a:prstGeom prst="ellipse">
            <a:avLst/>
          </a:prstGeom>
          <a:solidFill>
            <a:srgbClr val="FFC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Times New Roman" pitchFamily="18" charset="0"/>
              <a:cs typeface="Arial" charset="0"/>
            </a:endParaRPr>
          </a:p>
        </p:txBody>
      </p:sp>
      <p:sp>
        <p:nvSpPr>
          <p:cNvPr id="28" name="Oval 27"/>
          <p:cNvSpPr/>
          <p:nvPr/>
        </p:nvSpPr>
        <p:spPr bwMode="auto">
          <a:xfrm rot="502721">
            <a:off x="2480403" y="2368884"/>
            <a:ext cx="6469193" cy="3886127"/>
          </a:xfrm>
          <a:prstGeom prst="ellipse">
            <a:avLst/>
          </a:prstGeom>
          <a:solidFill>
            <a:srgbClr val="FFFF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Times New Roman" pitchFamily="18" charset="0"/>
              <a:cs typeface="Arial" charset="0"/>
            </a:endParaRPr>
          </a:p>
        </p:txBody>
      </p:sp>
      <p:sp>
        <p:nvSpPr>
          <p:cNvPr id="5" name="Oval 4"/>
          <p:cNvSpPr/>
          <p:nvPr/>
        </p:nvSpPr>
        <p:spPr bwMode="auto">
          <a:xfrm rot="3228200">
            <a:off x="5614987" y="4114799"/>
            <a:ext cx="1101725" cy="2133600"/>
          </a:xfrm>
          <a:prstGeom prst="ellipse">
            <a:avLst/>
          </a:prstGeom>
          <a:solidFill>
            <a:srgbClr val="FF0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Times New Roman" pitchFamily="18" charset="0"/>
              <a:cs typeface="Arial" charset="0"/>
            </a:endParaRPr>
          </a:p>
        </p:txBody>
      </p:sp>
      <p:sp>
        <p:nvSpPr>
          <p:cNvPr id="6149" name="Rectangle 3"/>
          <p:cNvSpPr>
            <a:spLocks noGrp="1" noChangeArrowheads="1"/>
          </p:cNvSpPr>
          <p:nvPr>
            <p:ph type="title"/>
          </p:nvPr>
        </p:nvSpPr>
        <p:spPr>
          <a:xfrm>
            <a:off x="685800" y="304800"/>
            <a:ext cx="8229600" cy="762000"/>
          </a:xfrm>
        </p:spPr>
        <p:txBody>
          <a:bodyPr/>
          <a:lstStyle/>
          <a:p>
            <a:r>
              <a:rPr lang="en-US" altLang="ko-KR" sz="2800" i="1">
                <a:ea typeface="굴림" charset="-127"/>
              </a:rPr>
              <a:t>Is Uniform Cost Search the best we can do? </a:t>
            </a:r>
            <a:r>
              <a:rPr lang="en-US" altLang="ko-KR" sz="2400" i="1">
                <a:ea typeface="굴림" charset="-127"/>
              </a:rPr>
              <a:t>Consider finding a route from Bucharest to Arad.. </a:t>
            </a:r>
            <a:r>
              <a:rPr lang="en-US" sz="2400" i="1"/>
              <a:t/>
            </a:r>
            <a:br>
              <a:rPr lang="en-US" sz="2400" i="1"/>
            </a:br>
            <a:endParaRPr lang="en-US" sz="2400" i="1"/>
          </a:p>
        </p:txBody>
      </p:sp>
      <p:sp>
        <p:nvSpPr>
          <p:cNvPr id="6150" name="Text Box 4"/>
          <p:cNvSpPr txBox="1">
            <a:spLocks noChangeArrowheads="1"/>
          </p:cNvSpPr>
          <p:nvPr/>
        </p:nvSpPr>
        <p:spPr bwMode="auto">
          <a:xfrm>
            <a:off x="457200" y="2438400"/>
            <a:ext cx="692150" cy="396875"/>
          </a:xfrm>
          <a:prstGeom prst="rect">
            <a:avLst/>
          </a:prstGeom>
          <a:solidFill>
            <a:schemeClr val="bg1"/>
          </a:solidFill>
          <a:ln w="9525">
            <a:noFill/>
            <a:miter lim="800000"/>
            <a:headEnd/>
            <a:tailEnd/>
          </a:ln>
        </p:spPr>
        <p:txBody>
          <a:bodyPr wrap="none">
            <a:spAutoFit/>
          </a:bodyPr>
          <a:lstStyle/>
          <a:p>
            <a:pPr eaLnBrk="1" hangingPunct="1"/>
            <a:r>
              <a:rPr lang="en-US" sz="2000">
                <a:solidFill>
                  <a:schemeClr val="accent2"/>
                </a:solidFill>
              </a:rPr>
              <a:t>Arad</a:t>
            </a:r>
          </a:p>
        </p:txBody>
      </p:sp>
      <p:sp>
        <p:nvSpPr>
          <p:cNvPr id="6151" name="Text Box 5"/>
          <p:cNvSpPr txBox="1">
            <a:spLocks noChangeArrowheads="1"/>
          </p:cNvSpPr>
          <p:nvPr/>
        </p:nvSpPr>
        <p:spPr bwMode="auto">
          <a:xfrm>
            <a:off x="838200" y="3092450"/>
            <a:ext cx="381000" cy="336550"/>
          </a:xfrm>
          <a:prstGeom prst="rect">
            <a:avLst/>
          </a:prstGeom>
          <a:solidFill>
            <a:schemeClr val="bg1"/>
          </a:solidFill>
          <a:ln w="9525">
            <a:noFill/>
            <a:miter lim="800000"/>
            <a:headEnd/>
            <a:tailEnd/>
          </a:ln>
        </p:spPr>
        <p:txBody>
          <a:bodyPr lIns="0" rIns="0">
            <a:spAutoFit/>
          </a:bodyPr>
          <a:lstStyle/>
          <a:p>
            <a:pPr algn="r" eaLnBrk="1" hangingPunct="1">
              <a:spcBef>
                <a:spcPct val="50000"/>
              </a:spcBef>
            </a:pPr>
            <a:r>
              <a:rPr lang="en-US" sz="1600">
                <a:solidFill>
                  <a:schemeClr val="accent2"/>
                </a:solidFill>
              </a:rPr>
              <a:t>118</a:t>
            </a:r>
          </a:p>
        </p:txBody>
      </p:sp>
      <p:sp>
        <p:nvSpPr>
          <p:cNvPr id="6152" name="Oval 6"/>
          <p:cNvSpPr>
            <a:spLocks noChangeArrowheads="1"/>
          </p:cNvSpPr>
          <p:nvPr/>
        </p:nvSpPr>
        <p:spPr bwMode="auto">
          <a:xfrm>
            <a:off x="5715000" y="4876800"/>
            <a:ext cx="1447800" cy="457200"/>
          </a:xfrm>
          <a:prstGeom prst="ellipse">
            <a:avLst/>
          </a:prstGeom>
          <a:noFill/>
          <a:ln w="25400">
            <a:solidFill>
              <a:schemeClr val="tx1"/>
            </a:solidFill>
            <a:miter lim="800000"/>
            <a:headEnd/>
            <a:tailEnd/>
          </a:ln>
        </p:spPr>
        <p:txBody>
          <a:bodyPr wrap="none" anchor="ctr"/>
          <a:lstStyle/>
          <a:p>
            <a:endParaRPr lang="en-US"/>
          </a:p>
        </p:txBody>
      </p:sp>
      <p:sp>
        <p:nvSpPr>
          <p:cNvPr id="6153" name="Oval 7"/>
          <p:cNvSpPr>
            <a:spLocks noChangeArrowheads="1"/>
          </p:cNvSpPr>
          <p:nvPr/>
        </p:nvSpPr>
        <p:spPr bwMode="auto">
          <a:xfrm>
            <a:off x="304800" y="2514600"/>
            <a:ext cx="1447800" cy="457200"/>
          </a:xfrm>
          <a:prstGeom prst="ellipse">
            <a:avLst/>
          </a:prstGeom>
          <a:noFill/>
          <a:ln w="25400">
            <a:solidFill>
              <a:schemeClr val="tx1"/>
            </a:solidFill>
            <a:miter lim="800000"/>
            <a:headEnd/>
            <a:tailEnd/>
          </a:ln>
        </p:spPr>
        <p:txBody>
          <a:bodyPr wrap="none" anchor="ctr"/>
          <a:lstStyle/>
          <a:p>
            <a:endParaRPr lang="en-US"/>
          </a:p>
        </p:txBody>
      </p:sp>
      <p:sp>
        <p:nvSpPr>
          <p:cNvPr id="6154" name="Oval 8"/>
          <p:cNvSpPr>
            <a:spLocks noChangeArrowheads="1"/>
          </p:cNvSpPr>
          <p:nvPr/>
        </p:nvSpPr>
        <p:spPr bwMode="auto">
          <a:xfrm>
            <a:off x="5638800" y="3352800"/>
            <a:ext cx="304800" cy="304800"/>
          </a:xfrm>
          <a:prstGeom prst="ellipse">
            <a:avLst/>
          </a:prstGeom>
          <a:noFill/>
          <a:ln w="9525" algn="ctr">
            <a:noFill/>
            <a:round/>
            <a:headEnd/>
            <a:tailEnd/>
          </a:ln>
        </p:spPr>
        <p:txBody>
          <a:bodyPr wrap="none" lIns="92075" tIns="46038" rIns="92075" bIns="46038" anchor="ctr"/>
          <a:lstStyle/>
          <a:p>
            <a:endParaRPr lang="en-US"/>
          </a:p>
        </p:txBody>
      </p:sp>
      <p:sp>
        <p:nvSpPr>
          <p:cNvPr id="6155" name="Oval 9"/>
          <p:cNvSpPr>
            <a:spLocks noChangeArrowheads="1"/>
          </p:cNvSpPr>
          <p:nvPr/>
        </p:nvSpPr>
        <p:spPr bwMode="auto">
          <a:xfrm>
            <a:off x="-990600" y="5181600"/>
            <a:ext cx="533400" cy="381000"/>
          </a:xfrm>
          <a:prstGeom prst="ellipse">
            <a:avLst/>
          </a:prstGeom>
          <a:noFill/>
          <a:ln w="9525" algn="ctr">
            <a:noFill/>
            <a:round/>
            <a:headEnd/>
            <a:tailEnd/>
          </a:ln>
        </p:spPr>
        <p:txBody>
          <a:bodyPr wrap="none" lIns="92075" tIns="46038" rIns="92075" bIns="46038" anchor="ctr"/>
          <a:lstStyle/>
          <a:p>
            <a:endParaRPr lang="en-US"/>
          </a:p>
        </p:txBody>
      </p:sp>
      <p:sp>
        <p:nvSpPr>
          <p:cNvPr id="277514" name="Oval 10"/>
          <p:cNvSpPr>
            <a:spLocks noChangeArrowheads="1"/>
          </p:cNvSpPr>
          <p:nvPr/>
        </p:nvSpPr>
        <p:spPr bwMode="auto">
          <a:xfrm>
            <a:off x="3622675" y="5402263"/>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15" name="Oval 11"/>
          <p:cNvSpPr>
            <a:spLocks noChangeArrowheads="1"/>
          </p:cNvSpPr>
          <p:nvPr/>
        </p:nvSpPr>
        <p:spPr bwMode="auto">
          <a:xfrm>
            <a:off x="7573963" y="3200400"/>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16" name="Oval 12"/>
          <p:cNvSpPr>
            <a:spLocks noChangeArrowheads="1"/>
          </p:cNvSpPr>
          <p:nvPr/>
        </p:nvSpPr>
        <p:spPr bwMode="auto">
          <a:xfrm>
            <a:off x="7956550" y="4530725"/>
            <a:ext cx="231775" cy="228600"/>
          </a:xfrm>
          <a:prstGeom prst="ellipse">
            <a:avLst/>
          </a:prstGeom>
          <a:solidFill>
            <a:srgbClr val="FFC000">
              <a:alpha val="40000"/>
            </a:srgbClr>
          </a:solidFill>
          <a:ln w="9525" algn="ctr">
            <a:noFill/>
            <a:round/>
            <a:headEnd/>
            <a:tailEnd/>
          </a:ln>
        </p:spPr>
        <p:txBody>
          <a:bodyPr wrap="none" lIns="92075" tIns="46038" rIns="92075" bIns="46038" anchor="ctr"/>
          <a:lstStyle/>
          <a:p>
            <a:endParaRPr lang="en-US"/>
          </a:p>
        </p:txBody>
      </p:sp>
      <p:sp>
        <p:nvSpPr>
          <p:cNvPr id="277517" name="Oval 13"/>
          <p:cNvSpPr>
            <a:spLocks noChangeArrowheads="1"/>
          </p:cNvSpPr>
          <p:nvPr/>
        </p:nvSpPr>
        <p:spPr bwMode="auto">
          <a:xfrm>
            <a:off x="4705350" y="4303713"/>
            <a:ext cx="231775" cy="228600"/>
          </a:xfrm>
          <a:prstGeom prst="ellipse">
            <a:avLst/>
          </a:prstGeom>
          <a:solidFill>
            <a:srgbClr val="FFC000">
              <a:alpha val="40000"/>
            </a:srgbClr>
          </a:solidFill>
          <a:ln w="9525" algn="ctr">
            <a:noFill/>
            <a:round/>
            <a:headEnd/>
            <a:tailEnd/>
          </a:ln>
        </p:spPr>
        <p:txBody>
          <a:bodyPr wrap="none" lIns="92075" tIns="46038" rIns="92075" bIns="46038" anchor="ctr"/>
          <a:lstStyle/>
          <a:p>
            <a:endParaRPr lang="en-US"/>
          </a:p>
        </p:txBody>
      </p:sp>
      <p:sp>
        <p:nvSpPr>
          <p:cNvPr id="277518" name="Oval 14"/>
          <p:cNvSpPr>
            <a:spLocks noChangeArrowheads="1"/>
          </p:cNvSpPr>
          <p:nvPr/>
        </p:nvSpPr>
        <p:spPr bwMode="auto">
          <a:xfrm>
            <a:off x="5526088" y="5622925"/>
            <a:ext cx="231775" cy="228600"/>
          </a:xfrm>
          <a:prstGeom prst="ellipse">
            <a:avLst/>
          </a:prstGeom>
          <a:solidFill>
            <a:srgbClr val="FF0000">
              <a:alpha val="53000"/>
            </a:srgbClr>
          </a:solidFill>
          <a:ln w="9525" algn="ctr">
            <a:noFill/>
            <a:round/>
            <a:headEnd/>
            <a:tailEnd/>
          </a:ln>
        </p:spPr>
        <p:txBody>
          <a:bodyPr wrap="none" lIns="92075" tIns="46038" rIns="92075" bIns="46038" anchor="ctr"/>
          <a:lstStyle/>
          <a:p>
            <a:endParaRPr lang="en-US"/>
          </a:p>
        </p:txBody>
      </p:sp>
      <p:sp>
        <p:nvSpPr>
          <p:cNvPr id="277519" name="Oval 15"/>
          <p:cNvSpPr>
            <a:spLocks noChangeArrowheads="1"/>
          </p:cNvSpPr>
          <p:nvPr/>
        </p:nvSpPr>
        <p:spPr bwMode="auto">
          <a:xfrm>
            <a:off x="6778625" y="4527550"/>
            <a:ext cx="231775" cy="228600"/>
          </a:xfrm>
          <a:prstGeom prst="ellipse">
            <a:avLst/>
          </a:prstGeom>
          <a:solidFill>
            <a:srgbClr val="FF0000">
              <a:alpha val="53000"/>
            </a:srgbClr>
          </a:solidFill>
          <a:ln w="9525" algn="ctr">
            <a:noFill/>
            <a:round/>
            <a:headEnd/>
            <a:tailEnd/>
          </a:ln>
        </p:spPr>
        <p:txBody>
          <a:bodyPr wrap="none" lIns="92075" tIns="46038" rIns="92075" bIns="46038" anchor="ctr"/>
          <a:lstStyle/>
          <a:p>
            <a:endParaRPr lang="en-US"/>
          </a:p>
        </p:txBody>
      </p:sp>
      <p:sp>
        <p:nvSpPr>
          <p:cNvPr id="6162" name="Oval 16"/>
          <p:cNvSpPr>
            <a:spLocks noChangeArrowheads="1"/>
          </p:cNvSpPr>
          <p:nvPr/>
        </p:nvSpPr>
        <p:spPr bwMode="auto">
          <a:xfrm>
            <a:off x="5921375" y="4862513"/>
            <a:ext cx="231775" cy="228600"/>
          </a:xfrm>
          <a:prstGeom prst="ellipse">
            <a:avLst/>
          </a:prstGeom>
          <a:solidFill>
            <a:srgbClr val="FF0000">
              <a:alpha val="53000"/>
            </a:srgbClr>
          </a:solidFill>
          <a:ln w="9525" algn="ctr">
            <a:noFill/>
            <a:round/>
            <a:headEnd/>
            <a:tailEnd/>
          </a:ln>
        </p:spPr>
        <p:txBody>
          <a:bodyPr wrap="none" lIns="92075" tIns="46038" rIns="92075" bIns="46038" anchor="ctr"/>
          <a:lstStyle/>
          <a:p>
            <a:endParaRPr lang="en-US"/>
          </a:p>
        </p:txBody>
      </p:sp>
      <p:sp>
        <p:nvSpPr>
          <p:cNvPr id="277521" name="Oval 17"/>
          <p:cNvSpPr>
            <a:spLocks noChangeArrowheads="1"/>
          </p:cNvSpPr>
          <p:nvPr/>
        </p:nvSpPr>
        <p:spPr bwMode="auto">
          <a:xfrm>
            <a:off x="3343275" y="3709988"/>
            <a:ext cx="231775" cy="228600"/>
          </a:xfrm>
          <a:prstGeom prst="ellipse">
            <a:avLst/>
          </a:prstGeom>
          <a:solidFill>
            <a:srgbClr val="FFC000">
              <a:alpha val="40000"/>
            </a:srgbClr>
          </a:solidFill>
          <a:ln w="9525" algn="ctr">
            <a:noFill/>
            <a:round/>
            <a:headEnd/>
            <a:tailEnd/>
          </a:ln>
        </p:spPr>
        <p:txBody>
          <a:bodyPr wrap="none" lIns="92075" tIns="46038" rIns="92075" bIns="46038" anchor="ctr"/>
          <a:lstStyle/>
          <a:p>
            <a:endParaRPr lang="en-US"/>
          </a:p>
        </p:txBody>
      </p:sp>
      <p:sp>
        <p:nvSpPr>
          <p:cNvPr id="277522" name="Oval 18"/>
          <p:cNvSpPr>
            <a:spLocks noChangeArrowheads="1"/>
          </p:cNvSpPr>
          <p:nvPr/>
        </p:nvSpPr>
        <p:spPr bwMode="auto">
          <a:xfrm>
            <a:off x="2940050" y="3059113"/>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23" name="Oval 19"/>
          <p:cNvSpPr>
            <a:spLocks noChangeArrowheads="1"/>
          </p:cNvSpPr>
          <p:nvPr/>
        </p:nvSpPr>
        <p:spPr bwMode="auto">
          <a:xfrm>
            <a:off x="7045325" y="2386013"/>
            <a:ext cx="231775" cy="228600"/>
          </a:xfrm>
          <a:prstGeom prst="ellipse">
            <a:avLst/>
          </a:prstGeom>
          <a:solidFill>
            <a:schemeClr val="accent2">
              <a:alpha val="52940"/>
            </a:schemeClr>
          </a:solidFill>
          <a:ln w="9525" algn="ctr">
            <a:noFill/>
            <a:round/>
            <a:headEnd/>
            <a:tailEnd/>
          </a:ln>
        </p:spPr>
        <p:txBody>
          <a:bodyPr wrap="none" lIns="92075" tIns="46038" rIns="92075" bIns="46038" anchor="ctr"/>
          <a:lstStyle/>
          <a:p>
            <a:endParaRPr lang="en-US"/>
          </a:p>
        </p:txBody>
      </p:sp>
      <p:sp>
        <p:nvSpPr>
          <p:cNvPr id="277524" name="Oval 20"/>
          <p:cNvSpPr>
            <a:spLocks noChangeArrowheads="1"/>
          </p:cNvSpPr>
          <p:nvPr/>
        </p:nvSpPr>
        <p:spPr bwMode="auto">
          <a:xfrm>
            <a:off x="4456113" y="3200400"/>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29" name="Oval 25"/>
          <p:cNvSpPr>
            <a:spLocks noChangeArrowheads="1"/>
          </p:cNvSpPr>
          <p:nvPr/>
        </p:nvSpPr>
        <p:spPr bwMode="auto">
          <a:xfrm>
            <a:off x="8391525" y="5310188"/>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6168" name="Line 27"/>
          <p:cNvSpPr>
            <a:spLocks noChangeShapeType="1"/>
          </p:cNvSpPr>
          <p:nvPr/>
        </p:nvSpPr>
        <p:spPr bwMode="auto">
          <a:xfrm flipH="1" flipV="1">
            <a:off x="1603375" y="2936875"/>
            <a:ext cx="3906838" cy="1619250"/>
          </a:xfrm>
          <a:prstGeom prst="line">
            <a:avLst/>
          </a:prstGeom>
          <a:noFill/>
          <a:ln w="57150">
            <a:solidFill>
              <a:srgbClr val="CC00CC"/>
            </a:solidFill>
            <a:round/>
            <a:headEnd/>
            <a:tailEnd type="triangle" w="med" len="med"/>
          </a:ln>
        </p:spPr>
        <p:txBody>
          <a:bodyPr lIns="92075" tIns="46038" rIns="92075" bIns="46038"/>
          <a:lstStyle/>
          <a:p>
            <a:endParaRPr lang="en-US"/>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31</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7" name="TextBox 6"/>
          <p:cNvSpPr txBox="1"/>
          <p:nvPr/>
        </p:nvSpPr>
        <p:spPr>
          <a:xfrm>
            <a:off x="5835188" y="3994150"/>
            <a:ext cx="1950845" cy="461665"/>
          </a:xfrm>
          <a:prstGeom prst="rect">
            <a:avLst/>
          </a:prstGeom>
          <a:noFill/>
        </p:spPr>
        <p:txBody>
          <a:bodyPr wrap="square" rtlCol="0">
            <a:spAutoFit/>
          </a:bodyPr>
          <a:lstStyle/>
          <a:p>
            <a:r>
              <a:rPr lang="en-US" sz="2400" dirty="0">
                <a:solidFill>
                  <a:srgbClr val="FF0000"/>
                </a:solidFill>
              </a:rPr>
              <a:t>g(n)&lt;100</a:t>
            </a:r>
          </a:p>
        </p:txBody>
      </p:sp>
      <p:sp>
        <p:nvSpPr>
          <p:cNvPr id="30" name="TextBox 29"/>
          <p:cNvSpPr txBox="1"/>
          <p:nvPr/>
        </p:nvSpPr>
        <p:spPr>
          <a:xfrm>
            <a:off x="4359955" y="1885082"/>
            <a:ext cx="1503363" cy="461665"/>
          </a:xfrm>
          <a:prstGeom prst="rect">
            <a:avLst/>
          </a:prstGeom>
          <a:noFill/>
        </p:spPr>
        <p:txBody>
          <a:bodyPr wrap="square" rtlCol="0">
            <a:spAutoFit/>
          </a:bodyPr>
          <a:lstStyle/>
          <a:p>
            <a:r>
              <a:rPr lang="en-US" sz="2400" b="1" dirty="0">
                <a:solidFill>
                  <a:srgbClr val="D2CD00"/>
                </a:solidFill>
              </a:rPr>
              <a:t>g(n)&lt;300</a:t>
            </a:r>
          </a:p>
        </p:txBody>
      </p:sp>
      <p:sp>
        <p:nvSpPr>
          <p:cNvPr id="31" name="TextBox 30"/>
          <p:cNvSpPr txBox="1"/>
          <p:nvPr/>
        </p:nvSpPr>
        <p:spPr>
          <a:xfrm>
            <a:off x="5189729" y="2895600"/>
            <a:ext cx="1588896" cy="461665"/>
          </a:xfrm>
          <a:prstGeom prst="rect">
            <a:avLst/>
          </a:prstGeom>
          <a:noFill/>
        </p:spPr>
        <p:txBody>
          <a:bodyPr wrap="square" rtlCol="0">
            <a:spAutoFit/>
          </a:bodyPr>
          <a:lstStyle/>
          <a:p>
            <a:r>
              <a:rPr lang="en-US" sz="2400" b="1" dirty="0">
                <a:solidFill>
                  <a:schemeClr val="accent1">
                    <a:lumMod val="75000"/>
                  </a:schemeClr>
                </a:solidFill>
              </a:rPr>
              <a:t>g(n)&lt;200</a:t>
            </a:r>
          </a:p>
        </p:txBody>
      </p:sp>
    </p:spTree>
    <p:extLst>
      <p:ext uri="{BB962C8B-B14F-4D97-AF65-F5344CB8AC3E}">
        <p14:creationId xmlns:p14="http://schemas.microsoft.com/office/powerpoint/2010/main" val="4173228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277519"/>
                                        </p:tgtEl>
                                        <p:attrNameLst>
                                          <p:attrName>style.visibility</p:attrName>
                                        </p:attrNameLst>
                                      </p:cBhvr>
                                      <p:to>
                                        <p:strVal val="visible"/>
                                      </p:to>
                                    </p:set>
                                    <p:anim calcmode="lin" valueType="num">
                                      <p:cBhvr>
                                        <p:cTn id="7" dur="2000" fill="hold"/>
                                        <p:tgtEl>
                                          <p:spTgt spid="277519"/>
                                        </p:tgtEl>
                                        <p:attrNameLst>
                                          <p:attrName>ppt_w</p:attrName>
                                        </p:attrNameLst>
                                      </p:cBhvr>
                                      <p:tavLst>
                                        <p:tav tm="0">
                                          <p:val>
                                            <p:strVal val="#ppt_w+.3"/>
                                          </p:val>
                                        </p:tav>
                                        <p:tav tm="100000">
                                          <p:val>
                                            <p:strVal val="#ppt_w"/>
                                          </p:val>
                                        </p:tav>
                                      </p:tavLst>
                                    </p:anim>
                                    <p:anim calcmode="lin" valueType="num">
                                      <p:cBhvr>
                                        <p:cTn id="8" dur="2000" fill="hold"/>
                                        <p:tgtEl>
                                          <p:spTgt spid="277519"/>
                                        </p:tgtEl>
                                        <p:attrNameLst>
                                          <p:attrName>ppt_h</p:attrName>
                                        </p:attrNameLst>
                                      </p:cBhvr>
                                      <p:tavLst>
                                        <p:tav tm="0">
                                          <p:val>
                                            <p:strVal val="#ppt_h"/>
                                          </p:val>
                                        </p:tav>
                                        <p:tav tm="100000">
                                          <p:val>
                                            <p:strVal val="#ppt_h"/>
                                          </p:val>
                                        </p:tav>
                                      </p:tavLst>
                                    </p:anim>
                                    <p:animEffect transition="in" filter="fade">
                                      <p:cBhvr>
                                        <p:cTn id="9" dur="2000"/>
                                        <p:tgtEl>
                                          <p:spTgt spid="277519"/>
                                        </p:tgtEl>
                                      </p:cBhvr>
                                    </p:animEffect>
                                  </p:childTnLst>
                                </p:cTn>
                              </p:par>
                            </p:childTnLst>
                          </p:cTn>
                        </p:par>
                      </p:childTnLst>
                    </p:cTn>
                  </p:par>
                  <p:par>
                    <p:cTn id="10" fill="hold">
                      <p:stCondLst>
                        <p:cond delay="indefinite"/>
                      </p:stCondLst>
                      <p:childTnLst>
                        <p:par>
                          <p:cTn id="11" fill="hold">
                            <p:stCondLst>
                              <p:cond delay="0"/>
                            </p:stCondLst>
                            <p:childTnLst>
                              <p:par>
                                <p:cTn id="12" presetID="50" presetClass="entr" presetSubtype="0" decel="100000" fill="hold" grpId="0" nodeType="clickEffect">
                                  <p:stCondLst>
                                    <p:cond delay="0"/>
                                  </p:stCondLst>
                                  <p:childTnLst>
                                    <p:set>
                                      <p:cBhvr>
                                        <p:cTn id="13" dur="1" fill="hold">
                                          <p:stCondLst>
                                            <p:cond delay="0"/>
                                          </p:stCondLst>
                                        </p:cTn>
                                        <p:tgtEl>
                                          <p:spTgt spid="277518"/>
                                        </p:tgtEl>
                                        <p:attrNameLst>
                                          <p:attrName>style.visibility</p:attrName>
                                        </p:attrNameLst>
                                      </p:cBhvr>
                                      <p:to>
                                        <p:strVal val="visible"/>
                                      </p:to>
                                    </p:set>
                                    <p:anim calcmode="lin" valueType="num">
                                      <p:cBhvr>
                                        <p:cTn id="14" dur="2000" fill="hold"/>
                                        <p:tgtEl>
                                          <p:spTgt spid="277518"/>
                                        </p:tgtEl>
                                        <p:attrNameLst>
                                          <p:attrName>ppt_w</p:attrName>
                                        </p:attrNameLst>
                                      </p:cBhvr>
                                      <p:tavLst>
                                        <p:tav tm="0">
                                          <p:val>
                                            <p:strVal val="#ppt_w+.3"/>
                                          </p:val>
                                        </p:tav>
                                        <p:tav tm="100000">
                                          <p:val>
                                            <p:strVal val="#ppt_w"/>
                                          </p:val>
                                        </p:tav>
                                      </p:tavLst>
                                    </p:anim>
                                    <p:anim calcmode="lin" valueType="num">
                                      <p:cBhvr>
                                        <p:cTn id="15" dur="2000" fill="hold"/>
                                        <p:tgtEl>
                                          <p:spTgt spid="277518"/>
                                        </p:tgtEl>
                                        <p:attrNameLst>
                                          <p:attrName>ppt_h</p:attrName>
                                        </p:attrNameLst>
                                      </p:cBhvr>
                                      <p:tavLst>
                                        <p:tav tm="0">
                                          <p:val>
                                            <p:strVal val="#ppt_h"/>
                                          </p:val>
                                        </p:tav>
                                        <p:tav tm="100000">
                                          <p:val>
                                            <p:strVal val="#ppt_h"/>
                                          </p:val>
                                        </p:tav>
                                      </p:tavLst>
                                    </p:anim>
                                    <p:animEffect transition="in" filter="fade">
                                      <p:cBhvr>
                                        <p:cTn id="16" dur="2000"/>
                                        <p:tgtEl>
                                          <p:spTgt spid="2775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50" presetClass="entr" presetSubtype="0" decel="100000" fill="hold" grpId="0" nodeType="clickEffect">
                                  <p:stCondLst>
                                    <p:cond delay="0"/>
                                  </p:stCondLst>
                                  <p:childTnLst>
                                    <p:set>
                                      <p:cBhvr>
                                        <p:cTn id="28" dur="1" fill="hold">
                                          <p:stCondLst>
                                            <p:cond delay="0"/>
                                          </p:stCondLst>
                                        </p:cTn>
                                        <p:tgtEl>
                                          <p:spTgt spid="277517"/>
                                        </p:tgtEl>
                                        <p:attrNameLst>
                                          <p:attrName>style.visibility</p:attrName>
                                        </p:attrNameLst>
                                      </p:cBhvr>
                                      <p:to>
                                        <p:strVal val="visible"/>
                                      </p:to>
                                    </p:set>
                                    <p:anim calcmode="lin" valueType="num">
                                      <p:cBhvr>
                                        <p:cTn id="29" dur="2000" fill="hold"/>
                                        <p:tgtEl>
                                          <p:spTgt spid="277517"/>
                                        </p:tgtEl>
                                        <p:attrNameLst>
                                          <p:attrName>ppt_w</p:attrName>
                                        </p:attrNameLst>
                                      </p:cBhvr>
                                      <p:tavLst>
                                        <p:tav tm="0">
                                          <p:val>
                                            <p:strVal val="#ppt_w+.3"/>
                                          </p:val>
                                        </p:tav>
                                        <p:tav tm="100000">
                                          <p:val>
                                            <p:strVal val="#ppt_w"/>
                                          </p:val>
                                        </p:tav>
                                      </p:tavLst>
                                    </p:anim>
                                    <p:anim calcmode="lin" valueType="num">
                                      <p:cBhvr>
                                        <p:cTn id="30" dur="2000" fill="hold"/>
                                        <p:tgtEl>
                                          <p:spTgt spid="277517"/>
                                        </p:tgtEl>
                                        <p:attrNameLst>
                                          <p:attrName>ppt_h</p:attrName>
                                        </p:attrNameLst>
                                      </p:cBhvr>
                                      <p:tavLst>
                                        <p:tav tm="0">
                                          <p:val>
                                            <p:strVal val="#ppt_h"/>
                                          </p:val>
                                        </p:tav>
                                        <p:tav tm="100000">
                                          <p:val>
                                            <p:strVal val="#ppt_h"/>
                                          </p:val>
                                        </p:tav>
                                      </p:tavLst>
                                    </p:anim>
                                    <p:animEffect transition="in" filter="fade">
                                      <p:cBhvr>
                                        <p:cTn id="31" dur="2000"/>
                                        <p:tgtEl>
                                          <p:spTgt spid="277517"/>
                                        </p:tgtEl>
                                      </p:cBhvr>
                                    </p:animEffect>
                                  </p:childTnLst>
                                </p:cTn>
                              </p:par>
                            </p:childTnLst>
                          </p:cTn>
                        </p:par>
                      </p:childTnLst>
                    </p:cTn>
                  </p:par>
                  <p:par>
                    <p:cTn id="32" fill="hold">
                      <p:stCondLst>
                        <p:cond delay="indefinite"/>
                      </p:stCondLst>
                      <p:childTnLst>
                        <p:par>
                          <p:cTn id="33" fill="hold">
                            <p:stCondLst>
                              <p:cond delay="0"/>
                            </p:stCondLst>
                            <p:childTnLst>
                              <p:par>
                                <p:cTn id="34" presetID="50" presetClass="entr" presetSubtype="0" decel="100000" fill="hold" grpId="0" nodeType="clickEffect">
                                  <p:stCondLst>
                                    <p:cond delay="0"/>
                                  </p:stCondLst>
                                  <p:childTnLst>
                                    <p:set>
                                      <p:cBhvr>
                                        <p:cTn id="35" dur="1" fill="hold">
                                          <p:stCondLst>
                                            <p:cond delay="0"/>
                                          </p:stCondLst>
                                        </p:cTn>
                                        <p:tgtEl>
                                          <p:spTgt spid="277516"/>
                                        </p:tgtEl>
                                        <p:attrNameLst>
                                          <p:attrName>style.visibility</p:attrName>
                                        </p:attrNameLst>
                                      </p:cBhvr>
                                      <p:to>
                                        <p:strVal val="visible"/>
                                      </p:to>
                                    </p:set>
                                    <p:anim calcmode="lin" valueType="num">
                                      <p:cBhvr>
                                        <p:cTn id="36" dur="2000" fill="hold"/>
                                        <p:tgtEl>
                                          <p:spTgt spid="277516"/>
                                        </p:tgtEl>
                                        <p:attrNameLst>
                                          <p:attrName>ppt_w</p:attrName>
                                        </p:attrNameLst>
                                      </p:cBhvr>
                                      <p:tavLst>
                                        <p:tav tm="0">
                                          <p:val>
                                            <p:strVal val="#ppt_w+.3"/>
                                          </p:val>
                                        </p:tav>
                                        <p:tav tm="100000">
                                          <p:val>
                                            <p:strVal val="#ppt_w"/>
                                          </p:val>
                                        </p:tav>
                                      </p:tavLst>
                                    </p:anim>
                                    <p:anim calcmode="lin" valueType="num">
                                      <p:cBhvr>
                                        <p:cTn id="37" dur="2000" fill="hold"/>
                                        <p:tgtEl>
                                          <p:spTgt spid="277516"/>
                                        </p:tgtEl>
                                        <p:attrNameLst>
                                          <p:attrName>ppt_h</p:attrName>
                                        </p:attrNameLst>
                                      </p:cBhvr>
                                      <p:tavLst>
                                        <p:tav tm="0">
                                          <p:val>
                                            <p:strVal val="#ppt_h"/>
                                          </p:val>
                                        </p:tav>
                                        <p:tav tm="100000">
                                          <p:val>
                                            <p:strVal val="#ppt_h"/>
                                          </p:val>
                                        </p:tav>
                                      </p:tavLst>
                                    </p:anim>
                                    <p:animEffect transition="in" filter="fade">
                                      <p:cBhvr>
                                        <p:cTn id="38" dur="2000"/>
                                        <p:tgtEl>
                                          <p:spTgt spid="277516"/>
                                        </p:tgtEl>
                                      </p:cBhvr>
                                    </p:animEffect>
                                  </p:childTnLst>
                                </p:cTn>
                              </p:par>
                            </p:childTnLst>
                          </p:cTn>
                        </p:par>
                      </p:childTnLst>
                    </p:cTn>
                  </p:par>
                  <p:par>
                    <p:cTn id="39" fill="hold">
                      <p:stCondLst>
                        <p:cond delay="indefinite"/>
                      </p:stCondLst>
                      <p:childTnLst>
                        <p:par>
                          <p:cTn id="40" fill="hold">
                            <p:stCondLst>
                              <p:cond delay="0"/>
                            </p:stCondLst>
                            <p:childTnLst>
                              <p:par>
                                <p:cTn id="41" presetID="50" presetClass="entr" presetSubtype="0" decel="100000" fill="hold" grpId="0" nodeType="clickEffect">
                                  <p:stCondLst>
                                    <p:cond delay="0"/>
                                  </p:stCondLst>
                                  <p:childTnLst>
                                    <p:set>
                                      <p:cBhvr>
                                        <p:cTn id="42" dur="1" fill="hold">
                                          <p:stCondLst>
                                            <p:cond delay="0"/>
                                          </p:stCondLst>
                                        </p:cTn>
                                        <p:tgtEl>
                                          <p:spTgt spid="277521"/>
                                        </p:tgtEl>
                                        <p:attrNameLst>
                                          <p:attrName>style.visibility</p:attrName>
                                        </p:attrNameLst>
                                      </p:cBhvr>
                                      <p:to>
                                        <p:strVal val="visible"/>
                                      </p:to>
                                    </p:set>
                                    <p:anim calcmode="lin" valueType="num">
                                      <p:cBhvr>
                                        <p:cTn id="43" dur="2000" fill="hold"/>
                                        <p:tgtEl>
                                          <p:spTgt spid="277521"/>
                                        </p:tgtEl>
                                        <p:attrNameLst>
                                          <p:attrName>ppt_w</p:attrName>
                                        </p:attrNameLst>
                                      </p:cBhvr>
                                      <p:tavLst>
                                        <p:tav tm="0">
                                          <p:val>
                                            <p:strVal val="#ppt_w+.3"/>
                                          </p:val>
                                        </p:tav>
                                        <p:tav tm="100000">
                                          <p:val>
                                            <p:strVal val="#ppt_w"/>
                                          </p:val>
                                        </p:tav>
                                      </p:tavLst>
                                    </p:anim>
                                    <p:anim calcmode="lin" valueType="num">
                                      <p:cBhvr>
                                        <p:cTn id="44" dur="2000" fill="hold"/>
                                        <p:tgtEl>
                                          <p:spTgt spid="277521"/>
                                        </p:tgtEl>
                                        <p:attrNameLst>
                                          <p:attrName>ppt_h</p:attrName>
                                        </p:attrNameLst>
                                      </p:cBhvr>
                                      <p:tavLst>
                                        <p:tav tm="0">
                                          <p:val>
                                            <p:strVal val="#ppt_h"/>
                                          </p:val>
                                        </p:tav>
                                        <p:tav tm="100000">
                                          <p:val>
                                            <p:strVal val="#ppt_h"/>
                                          </p:val>
                                        </p:tav>
                                      </p:tavLst>
                                    </p:anim>
                                    <p:animEffect transition="in" filter="fade">
                                      <p:cBhvr>
                                        <p:cTn id="45" dur="2000"/>
                                        <p:tgtEl>
                                          <p:spTgt spid="27752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childTnLst>
                          </p:cTn>
                        </p:par>
                      </p:childTnLst>
                    </p:cTn>
                  </p:par>
                  <p:par>
                    <p:cTn id="54" fill="hold">
                      <p:stCondLst>
                        <p:cond delay="indefinite"/>
                      </p:stCondLst>
                      <p:childTnLst>
                        <p:par>
                          <p:cTn id="55" fill="hold">
                            <p:stCondLst>
                              <p:cond delay="0"/>
                            </p:stCondLst>
                            <p:childTnLst>
                              <p:par>
                                <p:cTn id="56" presetID="50" presetClass="entr" presetSubtype="0" decel="100000" fill="hold" grpId="0" nodeType="clickEffect">
                                  <p:stCondLst>
                                    <p:cond delay="0"/>
                                  </p:stCondLst>
                                  <p:childTnLst>
                                    <p:set>
                                      <p:cBhvr>
                                        <p:cTn id="57" dur="1" fill="hold">
                                          <p:stCondLst>
                                            <p:cond delay="0"/>
                                          </p:stCondLst>
                                        </p:cTn>
                                        <p:tgtEl>
                                          <p:spTgt spid="277524"/>
                                        </p:tgtEl>
                                        <p:attrNameLst>
                                          <p:attrName>style.visibility</p:attrName>
                                        </p:attrNameLst>
                                      </p:cBhvr>
                                      <p:to>
                                        <p:strVal val="visible"/>
                                      </p:to>
                                    </p:set>
                                    <p:anim calcmode="lin" valueType="num">
                                      <p:cBhvr>
                                        <p:cTn id="58" dur="2000" fill="hold"/>
                                        <p:tgtEl>
                                          <p:spTgt spid="277524"/>
                                        </p:tgtEl>
                                        <p:attrNameLst>
                                          <p:attrName>ppt_w</p:attrName>
                                        </p:attrNameLst>
                                      </p:cBhvr>
                                      <p:tavLst>
                                        <p:tav tm="0">
                                          <p:val>
                                            <p:strVal val="#ppt_w+.3"/>
                                          </p:val>
                                        </p:tav>
                                        <p:tav tm="100000">
                                          <p:val>
                                            <p:strVal val="#ppt_w"/>
                                          </p:val>
                                        </p:tav>
                                      </p:tavLst>
                                    </p:anim>
                                    <p:anim calcmode="lin" valueType="num">
                                      <p:cBhvr>
                                        <p:cTn id="59" dur="2000" fill="hold"/>
                                        <p:tgtEl>
                                          <p:spTgt spid="277524"/>
                                        </p:tgtEl>
                                        <p:attrNameLst>
                                          <p:attrName>ppt_h</p:attrName>
                                        </p:attrNameLst>
                                      </p:cBhvr>
                                      <p:tavLst>
                                        <p:tav tm="0">
                                          <p:val>
                                            <p:strVal val="#ppt_h"/>
                                          </p:val>
                                        </p:tav>
                                        <p:tav tm="100000">
                                          <p:val>
                                            <p:strVal val="#ppt_h"/>
                                          </p:val>
                                        </p:tav>
                                      </p:tavLst>
                                    </p:anim>
                                    <p:animEffect transition="in" filter="fade">
                                      <p:cBhvr>
                                        <p:cTn id="60" dur="2000"/>
                                        <p:tgtEl>
                                          <p:spTgt spid="277524"/>
                                        </p:tgtEl>
                                      </p:cBhvr>
                                    </p:animEffect>
                                  </p:childTnLst>
                                </p:cTn>
                              </p:par>
                            </p:childTnLst>
                          </p:cTn>
                        </p:par>
                      </p:childTnLst>
                    </p:cTn>
                  </p:par>
                  <p:par>
                    <p:cTn id="61" fill="hold">
                      <p:stCondLst>
                        <p:cond delay="indefinite"/>
                      </p:stCondLst>
                      <p:childTnLst>
                        <p:par>
                          <p:cTn id="62" fill="hold">
                            <p:stCondLst>
                              <p:cond delay="0"/>
                            </p:stCondLst>
                            <p:childTnLst>
                              <p:par>
                                <p:cTn id="63" presetID="50" presetClass="entr" presetSubtype="0" decel="100000" fill="hold" grpId="0" nodeType="clickEffect">
                                  <p:stCondLst>
                                    <p:cond delay="0"/>
                                  </p:stCondLst>
                                  <p:childTnLst>
                                    <p:set>
                                      <p:cBhvr>
                                        <p:cTn id="64" dur="1" fill="hold">
                                          <p:stCondLst>
                                            <p:cond delay="0"/>
                                          </p:stCondLst>
                                        </p:cTn>
                                        <p:tgtEl>
                                          <p:spTgt spid="277515"/>
                                        </p:tgtEl>
                                        <p:attrNameLst>
                                          <p:attrName>style.visibility</p:attrName>
                                        </p:attrNameLst>
                                      </p:cBhvr>
                                      <p:to>
                                        <p:strVal val="visible"/>
                                      </p:to>
                                    </p:set>
                                    <p:anim calcmode="lin" valueType="num">
                                      <p:cBhvr>
                                        <p:cTn id="65" dur="2000" fill="hold"/>
                                        <p:tgtEl>
                                          <p:spTgt spid="277515"/>
                                        </p:tgtEl>
                                        <p:attrNameLst>
                                          <p:attrName>ppt_w</p:attrName>
                                        </p:attrNameLst>
                                      </p:cBhvr>
                                      <p:tavLst>
                                        <p:tav tm="0">
                                          <p:val>
                                            <p:strVal val="#ppt_w+.3"/>
                                          </p:val>
                                        </p:tav>
                                        <p:tav tm="100000">
                                          <p:val>
                                            <p:strVal val="#ppt_w"/>
                                          </p:val>
                                        </p:tav>
                                      </p:tavLst>
                                    </p:anim>
                                    <p:anim calcmode="lin" valueType="num">
                                      <p:cBhvr>
                                        <p:cTn id="66" dur="2000" fill="hold"/>
                                        <p:tgtEl>
                                          <p:spTgt spid="277515"/>
                                        </p:tgtEl>
                                        <p:attrNameLst>
                                          <p:attrName>ppt_h</p:attrName>
                                        </p:attrNameLst>
                                      </p:cBhvr>
                                      <p:tavLst>
                                        <p:tav tm="0">
                                          <p:val>
                                            <p:strVal val="#ppt_h"/>
                                          </p:val>
                                        </p:tav>
                                        <p:tav tm="100000">
                                          <p:val>
                                            <p:strVal val="#ppt_h"/>
                                          </p:val>
                                        </p:tav>
                                      </p:tavLst>
                                    </p:anim>
                                    <p:animEffect transition="in" filter="fade">
                                      <p:cBhvr>
                                        <p:cTn id="67" dur="2000"/>
                                        <p:tgtEl>
                                          <p:spTgt spid="277515"/>
                                        </p:tgtEl>
                                      </p:cBhvr>
                                    </p:animEffect>
                                  </p:childTnLst>
                                </p:cTn>
                              </p:par>
                            </p:childTnLst>
                          </p:cTn>
                        </p:par>
                      </p:childTnLst>
                    </p:cTn>
                  </p:par>
                  <p:par>
                    <p:cTn id="68" fill="hold">
                      <p:stCondLst>
                        <p:cond delay="indefinite"/>
                      </p:stCondLst>
                      <p:childTnLst>
                        <p:par>
                          <p:cTn id="69" fill="hold">
                            <p:stCondLst>
                              <p:cond delay="0"/>
                            </p:stCondLst>
                            <p:childTnLst>
                              <p:par>
                                <p:cTn id="70" presetID="50" presetClass="entr" presetSubtype="0" decel="100000" fill="hold" grpId="0" nodeType="clickEffect">
                                  <p:stCondLst>
                                    <p:cond delay="0"/>
                                  </p:stCondLst>
                                  <p:childTnLst>
                                    <p:set>
                                      <p:cBhvr>
                                        <p:cTn id="71" dur="1" fill="hold">
                                          <p:stCondLst>
                                            <p:cond delay="0"/>
                                          </p:stCondLst>
                                        </p:cTn>
                                        <p:tgtEl>
                                          <p:spTgt spid="277514"/>
                                        </p:tgtEl>
                                        <p:attrNameLst>
                                          <p:attrName>style.visibility</p:attrName>
                                        </p:attrNameLst>
                                      </p:cBhvr>
                                      <p:to>
                                        <p:strVal val="visible"/>
                                      </p:to>
                                    </p:set>
                                    <p:anim calcmode="lin" valueType="num">
                                      <p:cBhvr>
                                        <p:cTn id="72" dur="2000" fill="hold"/>
                                        <p:tgtEl>
                                          <p:spTgt spid="277514"/>
                                        </p:tgtEl>
                                        <p:attrNameLst>
                                          <p:attrName>ppt_w</p:attrName>
                                        </p:attrNameLst>
                                      </p:cBhvr>
                                      <p:tavLst>
                                        <p:tav tm="0">
                                          <p:val>
                                            <p:strVal val="#ppt_w+.3"/>
                                          </p:val>
                                        </p:tav>
                                        <p:tav tm="100000">
                                          <p:val>
                                            <p:strVal val="#ppt_w"/>
                                          </p:val>
                                        </p:tav>
                                      </p:tavLst>
                                    </p:anim>
                                    <p:anim calcmode="lin" valueType="num">
                                      <p:cBhvr>
                                        <p:cTn id="73" dur="2000" fill="hold"/>
                                        <p:tgtEl>
                                          <p:spTgt spid="277514"/>
                                        </p:tgtEl>
                                        <p:attrNameLst>
                                          <p:attrName>ppt_h</p:attrName>
                                        </p:attrNameLst>
                                      </p:cBhvr>
                                      <p:tavLst>
                                        <p:tav tm="0">
                                          <p:val>
                                            <p:strVal val="#ppt_h"/>
                                          </p:val>
                                        </p:tav>
                                        <p:tav tm="100000">
                                          <p:val>
                                            <p:strVal val="#ppt_h"/>
                                          </p:val>
                                        </p:tav>
                                      </p:tavLst>
                                    </p:anim>
                                    <p:animEffect transition="in" filter="fade">
                                      <p:cBhvr>
                                        <p:cTn id="74" dur="2000"/>
                                        <p:tgtEl>
                                          <p:spTgt spid="277514"/>
                                        </p:tgtEl>
                                      </p:cBhvr>
                                    </p:animEffect>
                                  </p:childTnLst>
                                </p:cTn>
                              </p:par>
                            </p:childTnLst>
                          </p:cTn>
                        </p:par>
                      </p:childTnLst>
                    </p:cTn>
                  </p:par>
                  <p:par>
                    <p:cTn id="75" fill="hold">
                      <p:stCondLst>
                        <p:cond delay="indefinite"/>
                      </p:stCondLst>
                      <p:childTnLst>
                        <p:par>
                          <p:cTn id="76" fill="hold">
                            <p:stCondLst>
                              <p:cond delay="0"/>
                            </p:stCondLst>
                            <p:childTnLst>
                              <p:par>
                                <p:cTn id="77" presetID="50" presetClass="entr" presetSubtype="0" decel="100000" fill="hold" grpId="0" nodeType="clickEffect">
                                  <p:stCondLst>
                                    <p:cond delay="0"/>
                                  </p:stCondLst>
                                  <p:childTnLst>
                                    <p:set>
                                      <p:cBhvr>
                                        <p:cTn id="78" dur="1" fill="hold">
                                          <p:stCondLst>
                                            <p:cond delay="0"/>
                                          </p:stCondLst>
                                        </p:cTn>
                                        <p:tgtEl>
                                          <p:spTgt spid="277529"/>
                                        </p:tgtEl>
                                        <p:attrNameLst>
                                          <p:attrName>style.visibility</p:attrName>
                                        </p:attrNameLst>
                                      </p:cBhvr>
                                      <p:to>
                                        <p:strVal val="visible"/>
                                      </p:to>
                                    </p:set>
                                    <p:anim calcmode="lin" valueType="num">
                                      <p:cBhvr>
                                        <p:cTn id="79" dur="2000" fill="hold"/>
                                        <p:tgtEl>
                                          <p:spTgt spid="277529"/>
                                        </p:tgtEl>
                                        <p:attrNameLst>
                                          <p:attrName>ppt_w</p:attrName>
                                        </p:attrNameLst>
                                      </p:cBhvr>
                                      <p:tavLst>
                                        <p:tav tm="0">
                                          <p:val>
                                            <p:strVal val="#ppt_w+.3"/>
                                          </p:val>
                                        </p:tav>
                                        <p:tav tm="100000">
                                          <p:val>
                                            <p:strVal val="#ppt_w"/>
                                          </p:val>
                                        </p:tav>
                                      </p:tavLst>
                                    </p:anim>
                                    <p:anim calcmode="lin" valueType="num">
                                      <p:cBhvr>
                                        <p:cTn id="80" dur="2000" fill="hold"/>
                                        <p:tgtEl>
                                          <p:spTgt spid="277529"/>
                                        </p:tgtEl>
                                        <p:attrNameLst>
                                          <p:attrName>ppt_h</p:attrName>
                                        </p:attrNameLst>
                                      </p:cBhvr>
                                      <p:tavLst>
                                        <p:tav tm="0">
                                          <p:val>
                                            <p:strVal val="#ppt_h"/>
                                          </p:val>
                                        </p:tav>
                                        <p:tav tm="100000">
                                          <p:val>
                                            <p:strVal val="#ppt_h"/>
                                          </p:val>
                                        </p:tav>
                                      </p:tavLst>
                                    </p:anim>
                                    <p:animEffect transition="in" filter="fade">
                                      <p:cBhvr>
                                        <p:cTn id="81" dur="2000"/>
                                        <p:tgtEl>
                                          <p:spTgt spid="277529"/>
                                        </p:tgtEl>
                                      </p:cBhvr>
                                    </p:animEffect>
                                  </p:childTnLst>
                                </p:cTn>
                              </p:par>
                            </p:childTnLst>
                          </p:cTn>
                        </p:par>
                      </p:childTnLst>
                    </p:cTn>
                  </p:par>
                  <p:par>
                    <p:cTn id="82" fill="hold">
                      <p:stCondLst>
                        <p:cond delay="indefinite"/>
                      </p:stCondLst>
                      <p:childTnLst>
                        <p:par>
                          <p:cTn id="83" fill="hold">
                            <p:stCondLst>
                              <p:cond delay="0"/>
                            </p:stCondLst>
                            <p:childTnLst>
                              <p:par>
                                <p:cTn id="84" presetID="50" presetClass="entr" presetSubtype="0" decel="100000" fill="hold" grpId="0" nodeType="clickEffect">
                                  <p:stCondLst>
                                    <p:cond delay="0"/>
                                  </p:stCondLst>
                                  <p:childTnLst>
                                    <p:set>
                                      <p:cBhvr>
                                        <p:cTn id="85" dur="1" fill="hold">
                                          <p:stCondLst>
                                            <p:cond delay="0"/>
                                          </p:stCondLst>
                                        </p:cTn>
                                        <p:tgtEl>
                                          <p:spTgt spid="277522"/>
                                        </p:tgtEl>
                                        <p:attrNameLst>
                                          <p:attrName>style.visibility</p:attrName>
                                        </p:attrNameLst>
                                      </p:cBhvr>
                                      <p:to>
                                        <p:strVal val="visible"/>
                                      </p:to>
                                    </p:set>
                                    <p:anim calcmode="lin" valueType="num">
                                      <p:cBhvr>
                                        <p:cTn id="86" dur="2000" fill="hold"/>
                                        <p:tgtEl>
                                          <p:spTgt spid="277522"/>
                                        </p:tgtEl>
                                        <p:attrNameLst>
                                          <p:attrName>ppt_w</p:attrName>
                                        </p:attrNameLst>
                                      </p:cBhvr>
                                      <p:tavLst>
                                        <p:tav tm="0">
                                          <p:val>
                                            <p:strVal val="#ppt_w+.3"/>
                                          </p:val>
                                        </p:tav>
                                        <p:tav tm="100000">
                                          <p:val>
                                            <p:strVal val="#ppt_w"/>
                                          </p:val>
                                        </p:tav>
                                      </p:tavLst>
                                    </p:anim>
                                    <p:anim calcmode="lin" valueType="num">
                                      <p:cBhvr>
                                        <p:cTn id="87" dur="2000" fill="hold"/>
                                        <p:tgtEl>
                                          <p:spTgt spid="277522"/>
                                        </p:tgtEl>
                                        <p:attrNameLst>
                                          <p:attrName>ppt_h</p:attrName>
                                        </p:attrNameLst>
                                      </p:cBhvr>
                                      <p:tavLst>
                                        <p:tav tm="0">
                                          <p:val>
                                            <p:strVal val="#ppt_h"/>
                                          </p:val>
                                        </p:tav>
                                        <p:tav tm="100000">
                                          <p:val>
                                            <p:strVal val="#ppt_h"/>
                                          </p:val>
                                        </p:tav>
                                      </p:tavLst>
                                    </p:anim>
                                    <p:animEffect transition="in" filter="fade">
                                      <p:cBhvr>
                                        <p:cTn id="88" dur="2000"/>
                                        <p:tgtEl>
                                          <p:spTgt spid="277522"/>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fade">
                                      <p:cBhvr>
                                        <p:cTn id="93" dur="500"/>
                                        <p:tgtEl>
                                          <p:spTgt spid="28"/>
                                        </p:tgtEl>
                                      </p:cBhvr>
                                    </p:animEffect>
                                  </p:childTnLst>
                                </p:cTn>
                              </p:par>
                              <p:par>
                                <p:cTn id="94" presetID="10" presetClass="entr" presetSubtype="0" fill="hold" nodeType="withEffect">
                                  <p:stCondLst>
                                    <p:cond delay="0"/>
                                  </p:stCondLst>
                                  <p:childTnLst>
                                    <p:set>
                                      <p:cBhvr>
                                        <p:cTn id="95" dur="1" fill="hold">
                                          <p:stCondLst>
                                            <p:cond delay="0"/>
                                          </p:stCondLst>
                                        </p:cTn>
                                        <p:tgtEl>
                                          <p:spTgt spid="30">
                                            <p:txEl>
                                              <p:pRg st="0" end="0"/>
                                            </p:txEl>
                                          </p:spTgt>
                                        </p:tgtEl>
                                        <p:attrNameLst>
                                          <p:attrName>style.visibility</p:attrName>
                                        </p:attrNameLst>
                                      </p:cBhvr>
                                      <p:to>
                                        <p:strVal val="visible"/>
                                      </p:to>
                                    </p:set>
                                    <p:animEffect transition="in" filter="fade">
                                      <p:cBhvr>
                                        <p:cTn id="96" dur="500"/>
                                        <p:tgtEl>
                                          <p:spTgt spid="30">
                                            <p:txEl>
                                              <p:pRg st="0" end="0"/>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50" presetClass="entr" presetSubtype="0" decel="100000" fill="hold" grpId="0" nodeType="clickEffect">
                                  <p:stCondLst>
                                    <p:cond delay="0"/>
                                  </p:stCondLst>
                                  <p:childTnLst>
                                    <p:set>
                                      <p:cBhvr>
                                        <p:cTn id="100" dur="1" fill="hold">
                                          <p:stCondLst>
                                            <p:cond delay="0"/>
                                          </p:stCondLst>
                                        </p:cTn>
                                        <p:tgtEl>
                                          <p:spTgt spid="277523"/>
                                        </p:tgtEl>
                                        <p:attrNameLst>
                                          <p:attrName>style.visibility</p:attrName>
                                        </p:attrNameLst>
                                      </p:cBhvr>
                                      <p:to>
                                        <p:strVal val="visible"/>
                                      </p:to>
                                    </p:set>
                                    <p:anim calcmode="lin" valueType="num">
                                      <p:cBhvr>
                                        <p:cTn id="101" dur="2000" fill="hold"/>
                                        <p:tgtEl>
                                          <p:spTgt spid="277523"/>
                                        </p:tgtEl>
                                        <p:attrNameLst>
                                          <p:attrName>ppt_w</p:attrName>
                                        </p:attrNameLst>
                                      </p:cBhvr>
                                      <p:tavLst>
                                        <p:tav tm="0">
                                          <p:val>
                                            <p:strVal val="#ppt_w+.3"/>
                                          </p:val>
                                        </p:tav>
                                        <p:tav tm="100000">
                                          <p:val>
                                            <p:strVal val="#ppt_w"/>
                                          </p:val>
                                        </p:tav>
                                      </p:tavLst>
                                    </p:anim>
                                    <p:anim calcmode="lin" valueType="num">
                                      <p:cBhvr>
                                        <p:cTn id="102" dur="2000" fill="hold"/>
                                        <p:tgtEl>
                                          <p:spTgt spid="277523"/>
                                        </p:tgtEl>
                                        <p:attrNameLst>
                                          <p:attrName>ppt_h</p:attrName>
                                        </p:attrNameLst>
                                      </p:cBhvr>
                                      <p:tavLst>
                                        <p:tav tm="0">
                                          <p:val>
                                            <p:strVal val="#ppt_h"/>
                                          </p:val>
                                        </p:tav>
                                        <p:tav tm="100000">
                                          <p:val>
                                            <p:strVal val="#ppt_h"/>
                                          </p:val>
                                        </p:tav>
                                      </p:tavLst>
                                    </p:anim>
                                    <p:animEffect transition="in" filter="fade">
                                      <p:cBhvr>
                                        <p:cTn id="103" dur="2000"/>
                                        <p:tgtEl>
                                          <p:spTgt spid="2775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8" grpId="0" animBg="1"/>
      <p:bldP spid="5" grpId="0" animBg="1"/>
      <p:bldP spid="277514" grpId="0" animBg="1"/>
      <p:bldP spid="277515" grpId="0" animBg="1"/>
      <p:bldP spid="277516" grpId="0" animBg="1"/>
      <p:bldP spid="277517" grpId="0" animBg="1"/>
      <p:bldP spid="277518" grpId="0" animBg="1"/>
      <p:bldP spid="277519" grpId="0" animBg="1"/>
      <p:bldP spid="277521" grpId="0" animBg="1"/>
      <p:bldP spid="277522" grpId="0" animBg="1"/>
      <p:bldP spid="277523" grpId="0" animBg="1"/>
      <p:bldP spid="277524" grpId="0" animBg="1"/>
      <p:bldP spid="277529" grpId="0" animBg="1"/>
      <p:bldP spid="7" grpId="0"/>
      <p:bldP spid="3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2" descr="graph1Martha"/>
          <p:cNvPicPr>
            <a:picLocks noChangeAspect="1" noChangeArrowheads="1"/>
          </p:cNvPicPr>
          <p:nvPr/>
        </p:nvPicPr>
        <p:blipFill>
          <a:blip r:embed="rId3" cstate="print"/>
          <a:srcRect l="926" t="10051" r="3703" b="6671"/>
          <a:stretch>
            <a:fillRect/>
          </a:stretch>
        </p:blipFill>
        <p:spPr bwMode="auto">
          <a:xfrm>
            <a:off x="990600" y="1447800"/>
            <a:ext cx="7848600" cy="4419600"/>
          </a:xfrm>
          <a:prstGeom prst="rect">
            <a:avLst/>
          </a:prstGeom>
          <a:noFill/>
          <a:ln w="15875">
            <a:solidFill>
              <a:schemeClr val="tx1"/>
            </a:solidFill>
            <a:miter lim="800000"/>
            <a:headEnd/>
            <a:tailEnd/>
          </a:ln>
        </p:spPr>
      </p:pic>
      <p:sp>
        <p:nvSpPr>
          <p:cNvPr id="6" name="Oval 5"/>
          <p:cNvSpPr/>
          <p:nvPr/>
        </p:nvSpPr>
        <p:spPr bwMode="auto">
          <a:xfrm rot="502721">
            <a:off x="2758288" y="3470734"/>
            <a:ext cx="5572187" cy="2338836"/>
          </a:xfrm>
          <a:prstGeom prst="ellipse">
            <a:avLst/>
          </a:prstGeom>
          <a:solidFill>
            <a:srgbClr val="FFC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Times New Roman" pitchFamily="18" charset="0"/>
              <a:cs typeface="Arial" charset="0"/>
            </a:endParaRPr>
          </a:p>
        </p:txBody>
      </p:sp>
      <p:sp>
        <p:nvSpPr>
          <p:cNvPr id="28" name="Oval 27"/>
          <p:cNvSpPr/>
          <p:nvPr/>
        </p:nvSpPr>
        <p:spPr bwMode="auto">
          <a:xfrm rot="502721">
            <a:off x="2480403" y="2368884"/>
            <a:ext cx="6469193" cy="3886127"/>
          </a:xfrm>
          <a:prstGeom prst="ellipse">
            <a:avLst/>
          </a:prstGeom>
          <a:solidFill>
            <a:srgbClr val="FFFF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Times New Roman" pitchFamily="18" charset="0"/>
              <a:cs typeface="Arial" charset="0"/>
            </a:endParaRPr>
          </a:p>
        </p:txBody>
      </p:sp>
      <p:sp>
        <p:nvSpPr>
          <p:cNvPr id="5" name="Oval 4"/>
          <p:cNvSpPr/>
          <p:nvPr/>
        </p:nvSpPr>
        <p:spPr bwMode="auto">
          <a:xfrm rot="3228200">
            <a:off x="5619314" y="4096349"/>
            <a:ext cx="1101725" cy="2133600"/>
          </a:xfrm>
          <a:prstGeom prst="ellipse">
            <a:avLst/>
          </a:prstGeom>
          <a:solidFill>
            <a:srgbClr val="FF0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Times New Roman" pitchFamily="18" charset="0"/>
              <a:cs typeface="Arial" charset="0"/>
            </a:endParaRPr>
          </a:p>
        </p:txBody>
      </p:sp>
      <p:sp>
        <p:nvSpPr>
          <p:cNvPr id="6149" name="Rectangle 3"/>
          <p:cNvSpPr>
            <a:spLocks noGrp="1" noChangeArrowheads="1"/>
          </p:cNvSpPr>
          <p:nvPr>
            <p:ph type="title"/>
          </p:nvPr>
        </p:nvSpPr>
        <p:spPr>
          <a:xfrm>
            <a:off x="685800" y="304800"/>
            <a:ext cx="8229600" cy="762000"/>
          </a:xfrm>
        </p:spPr>
        <p:txBody>
          <a:bodyPr/>
          <a:lstStyle/>
          <a:p>
            <a:r>
              <a:rPr lang="en-US" altLang="ko-KR" sz="2800" i="1" dirty="0">
                <a:ea typeface="굴림" charset="-127"/>
              </a:rPr>
              <a:t>Is Uniform Cost Search the best we can do? </a:t>
            </a:r>
            <a:r>
              <a:rPr lang="en-US" altLang="ko-KR" sz="2400" i="1" dirty="0">
                <a:ea typeface="굴림" charset="-127"/>
              </a:rPr>
              <a:t>Consider finding a route from Bucharest to Arad.. </a:t>
            </a:r>
            <a:r>
              <a:rPr lang="en-US" sz="2400" i="1" dirty="0"/>
              <a:t/>
            </a:r>
            <a:br>
              <a:rPr lang="en-US" sz="2400" i="1" dirty="0"/>
            </a:br>
            <a:endParaRPr lang="en-US" sz="2400" i="1" dirty="0"/>
          </a:p>
        </p:txBody>
      </p:sp>
      <p:sp>
        <p:nvSpPr>
          <p:cNvPr id="6150" name="Text Box 4"/>
          <p:cNvSpPr txBox="1">
            <a:spLocks noChangeArrowheads="1"/>
          </p:cNvSpPr>
          <p:nvPr/>
        </p:nvSpPr>
        <p:spPr bwMode="auto">
          <a:xfrm>
            <a:off x="457200" y="2438400"/>
            <a:ext cx="692150" cy="396875"/>
          </a:xfrm>
          <a:prstGeom prst="rect">
            <a:avLst/>
          </a:prstGeom>
          <a:solidFill>
            <a:schemeClr val="bg1"/>
          </a:solidFill>
          <a:ln w="9525">
            <a:noFill/>
            <a:miter lim="800000"/>
            <a:headEnd/>
            <a:tailEnd/>
          </a:ln>
        </p:spPr>
        <p:txBody>
          <a:bodyPr wrap="none">
            <a:spAutoFit/>
          </a:bodyPr>
          <a:lstStyle/>
          <a:p>
            <a:pPr eaLnBrk="1" hangingPunct="1"/>
            <a:r>
              <a:rPr lang="en-US" sz="2000">
                <a:solidFill>
                  <a:schemeClr val="accent2"/>
                </a:solidFill>
              </a:rPr>
              <a:t>Arad</a:t>
            </a:r>
          </a:p>
        </p:txBody>
      </p:sp>
      <p:sp>
        <p:nvSpPr>
          <p:cNvPr id="6151" name="Text Box 5"/>
          <p:cNvSpPr txBox="1">
            <a:spLocks noChangeArrowheads="1"/>
          </p:cNvSpPr>
          <p:nvPr/>
        </p:nvSpPr>
        <p:spPr bwMode="auto">
          <a:xfrm>
            <a:off x="838200" y="3092450"/>
            <a:ext cx="381000" cy="336550"/>
          </a:xfrm>
          <a:prstGeom prst="rect">
            <a:avLst/>
          </a:prstGeom>
          <a:solidFill>
            <a:schemeClr val="bg1"/>
          </a:solidFill>
          <a:ln w="9525">
            <a:noFill/>
            <a:miter lim="800000"/>
            <a:headEnd/>
            <a:tailEnd/>
          </a:ln>
        </p:spPr>
        <p:txBody>
          <a:bodyPr lIns="0" rIns="0">
            <a:spAutoFit/>
          </a:bodyPr>
          <a:lstStyle/>
          <a:p>
            <a:pPr algn="r" eaLnBrk="1" hangingPunct="1">
              <a:spcBef>
                <a:spcPct val="50000"/>
              </a:spcBef>
            </a:pPr>
            <a:r>
              <a:rPr lang="en-US" sz="1600">
                <a:solidFill>
                  <a:schemeClr val="accent2"/>
                </a:solidFill>
              </a:rPr>
              <a:t>118</a:t>
            </a:r>
          </a:p>
        </p:txBody>
      </p:sp>
      <p:sp>
        <p:nvSpPr>
          <p:cNvPr id="6152" name="Oval 6"/>
          <p:cNvSpPr>
            <a:spLocks noChangeArrowheads="1"/>
          </p:cNvSpPr>
          <p:nvPr/>
        </p:nvSpPr>
        <p:spPr bwMode="auto">
          <a:xfrm>
            <a:off x="5715000" y="4876800"/>
            <a:ext cx="1447800" cy="457200"/>
          </a:xfrm>
          <a:prstGeom prst="ellipse">
            <a:avLst/>
          </a:prstGeom>
          <a:noFill/>
          <a:ln w="25400">
            <a:solidFill>
              <a:schemeClr val="tx1"/>
            </a:solidFill>
            <a:miter lim="800000"/>
            <a:headEnd/>
            <a:tailEnd/>
          </a:ln>
        </p:spPr>
        <p:txBody>
          <a:bodyPr wrap="none" anchor="ctr"/>
          <a:lstStyle/>
          <a:p>
            <a:endParaRPr lang="en-US"/>
          </a:p>
        </p:txBody>
      </p:sp>
      <p:sp>
        <p:nvSpPr>
          <p:cNvPr id="6153" name="Oval 7"/>
          <p:cNvSpPr>
            <a:spLocks noChangeArrowheads="1"/>
          </p:cNvSpPr>
          <p:nvPr/>
        </p:nvSpPr>
        <p:spPr bwMode="auto">
          <a:xfrm>
            <a:off x="304800" y="2514600"/>
            <a:ext cx="1447800" cy="457200"/>
          </a:xfrm>
          <a:prstGeom prst="ellipse">
            <a:avLst/>
          </a:prstGeom>
          <a:noFill/>
          <a:ln w="25400">
            <a:solidFill>
              <a:schemeClr val="tx1"/>
            </a:solidFill>
            <a:miter lim="800000"/>
            <a:headEnd/>
            <a:tailEnd/>
          </a:ln>
        </p:spPr>
        <p:txBody>
          <a:bodyPr wrap="none" anchor="ctr"/>
          <a:lstStyle/>
          <a:p>
            <a:endParaRPr lang="en-US"/>
          </a:p>
        </p:txBody>
      </p:sp>
      <p:sp>
        <p:nvSpPr>
          <p:cNvPr id="6154" name="Oval 8"/>
          <p:cNvSpPr>
            <a:spLocks noChangeArrowheads="1"/>
          </p:cNvSpPr>
          <p:nvPr/>
        </p:nvSpPr>
        <p:spPr bwMode="auto">
          <a:xfrm>
            <a:off x="5638800" y="3352800"/>
            <a:ext cx="304800" cy="304800"/>
          </a:xfrm>
          <a:prstGeom prst="ellipse">
            <a:avLst/>
          </a:prstGeom>
          <a:noFill/>
          <a:ln w="9525" algn="ctr">
            <a:noFill/>
            <a:round/>
            <a:headEnd/>
            <a:tailEnd/>
          </a:ln>
        </p:spPr>
        <p:txBody>
          <a:bodyPr wrap="none" lIns="92075" tIns="46038" rIns="92075" bIns="46038" anchor="ctr"/>
          <a:lstStyle/>
          <a:p>
            <a:endParaRPr lang="en-US"/>
          </a:p>
        </p:txBody>
      </p:sp>
      <p:sp>
        <p:nvSpPr>
          <p:cNvPr id="6155" name="Oval 9"/>
          <p:cNvSpPr>
            <a:spLocks noChangeArrowheads="1"/>
          </p:cNvSpPr>
          <p:nvPr/>
        </p:nvSpPr>
        <p:spPr bwMode="auto">
          <a:xfrm>
            <a:off x="-990600" y="5181600"/>
            <a:ext cx="533400" cy="381000"/>
          </a:xfrm>
          <a:prstGeom prst="ellipse">
            <a:avLst/>
          </a:prstGeom>
          <a:noFill/>
          <a:ln w="9525" algn="ctr">
            <a:noFill/>
            <a:round/>
            <a:headEnd/>
            <a:tailEnd/>
          </a:ln>
        </p:spPr>
        <p:txBody>
          <a:bodyPr wrap="none" lIns="92075" tIns="46038" rIns="92075" bIns="46038" anchor="ctr"/>
          <a:lstStyle/>
          <a:p>
            <a:endParaRPr lang="en-US"/>
          </a:p>
        </p:txBody>
      </p:sp>
      <p:sp>
        <p:nvSpPr>
          <p:cNvPr id="277514" name="Oval 10"/>
          <p:cNvSpPr>
            <a:spLocks noChangeArrowheads="1"/>
          </p:cNvSpPr>
          <p:nvPr/>
        </p:nvSpPr>
        <p:spPr bwMode="auto">
          <a:xfrm>
            <a:off x="3622675" y="5402263"/>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15" name="Oval 11"/>
          <p:cNvSpPr>
            <a:spLocks noChangeArrowheads="1"/>
          </p:cNvSpPr>
          <p:nvPr/>
        </p:nvSpPr>
        <p:spPr bwMode="auto">
          <a:xfrm>
            <a:off x="7573963" y="3200400"/>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16" name="Oval 12"/>
          <p:cNvSpPr>
            <a:spLocks noChangeArrowheads="1"/>
          </p:cNvSpPr>
          <p:nvPr/>
        </p:nvSpPr>
        <p:spPr bwMode="auto">
          <a:xfrm>
            <a:off x="7956550" y="4530725"/>
            <a:ext cx="231775" cy="228600"/>
          </a:xfrm>
          <a:prstGeom prst="ellipse">
            <a:avLst/>
          </a:prstGeom>
          <a:solidFill>
            <a:srgbClr val="FFC000">
              <a:alpha val="40000"/>
            </a:srgbClr>
          </a:solidFill>
          <a:ln w="9525" algn="ctr">
            <a:noFill/>
            <a:round/>
            <a:headEnd/>
            <a:tailEnd/>
          </a:ln>
        </p:spPr>
        <p:txBody>
          <a:bodyPr wrap="none" lIns="92075" tIns="46038" rIns="92075" bIns="46038" anchor="ctr"/>
          <a:lstStyle/>
          <a:p>
            <a:endParaRPr lang="en-US"/>
          </a:p>
        </p:txBody>
      </p:sp>
      <p:sp>
        <p:nvSpPr>
          <p:cNvPr id="277517" name="Oval 13"/>
          <p:cNvSpPr>
            <a:spLocks noChangeArrowheads="1"/>
          </p:cNvSpPr>
          <p:nvPr/>
        </p:nvSpPr>
        <p:spPr bwMode="auto">
          <a:xfrm>
            <a:off x="4705350" y="4303713"/>
            <a:ext cx="231775" cy="228600"/>
          </a:xfrm>
          <a:prstGeom prst="ellipse">
            <a:avLst/>
          </a:prstGeom>
          <a:solidFill>
            <a:srgbClr val="FFC000">
              <a:alpha val="40000"/>
            </a:srgbClr>
          </a:solidFill>
          <a:ln w="9525" algn="ctr">
            <a:noFill/>
            <a:round/>
            <a:headEnd/>
            <a:tailEnd/>
          </a:ln>
        </p:spPr>
        <p:txBody>
          <a:bodyPr wrap="none" lIns="92075" tIns="46038" rIns="92075" bIns="46038" anchor="ctr"/>
          <a:lstStyle/>
          <a:p>
            <a:endParaRPr lang="en-US"/>
          </a:p>
        </p:txBody>
      </p:sp>
      <p:sp>
        <p:nvSpPr>
          <p:cNvPr id="277518" name="Oval 14"/>
          <p:cNvSpPr>
            <a:spLocks noChangeArrowheads="1"/>
          </p:cNvSpPr>
          <p:nvPr/>
        </p:nvSpPr>
        <p:spPr bwMode="auto">
          <a:xfrm>
            <a:off x="5526088" y="5622925"/>
            <a:ext cx="231775" cy="228600"/>
          </a:xfrm>
          <a:prstGeom prst="ellipse">
            <a:avLst/>
          </a:prstGeom>
          <a:solidFill>
            <a:srgbClr val="FF0000">
              <a:alpha val="53000"/>
            </a:srgbClr>
          </a:solidFill>
          <a:ln w="9525" algn="ctr">
            <a:noFill/>
            <a:round/>
            <a:headEnd/>
            <a:tailEnd/>
          </a:ln>
        </p:spPr>
        <p:txBody>
          <a:bodyPr wrap="none" lIns="92075" tIns="46038" rIns="92075" bIns="46038" anchor="ctr"/>
          <a:lstStyle/>
          <a:p>
            <a:endParaRPr lang="en-US"/>
          </a:p>
        </p:txBody>
      </p:sp>
      <p:sp>
        <p:nvSpPr>
          <p:cNvPr id="277519" name="Oval 15"/>
          <p:cNvSpPr>
            <a:spLocks noChangeArrowheads="1"/>
          </p:cNvSpPr>
          <p:nvPr/>
        </p:nvSpPr>
        <p:spPr bwMode="auto">
          <a:xfrm>
            <a:off x="6778625" y="4527550"/>
            <a:ext cx="231775" cy="228600"/>
          </a:xfrm>
          <a:prstGeom prst="ellipse">
            <a:avLst/>
          </a:prstGeom>
          <a:solidFill>
            <a:srgbClr val="FF0000">
              <a:alpha val="53000"/>
            </a:srgbClr>
          </a:solidFill>
          <a:ln w="9525" algn="ctr">
            <a:noFill/>
            <a:round/>
            <a:headEnd/>
            <a:tailEnd/>
          </a:ln>
        </p:spPr>
        <p:txBody>
          <a:bodyPr wrap="none" lIns="92075" tIns="46038" rIns="92075" bIns="46038" anchor="ctr"/>
          <a:lstStyle/>
          <a:p>
            <a:endParaRPr lang="en-US"/>
          </a:p>
        </p:txBody>
      </p:sp>
      <p:sp>
        <p:nvSpPr>
          <p:cNvPr id="6162" name="Oval 16"/>
          <p:cNvSpPr>
            <a:spLocks noChangeArrowheads="1"/>
          </p:cNvSpPr>
          <p:nvPr/>
        </p:nvSpPr>
        <p:spPr bwMode="auto">
          <a:xfrm>
            <a:off x="5921375" y="4862513"/>
            <a:ext cx="231775" cy="228600"/>
          </a:xfrm>
          <a:prstGeom prst="ellipse">
            <a:avLst/>
          </a:prstGeom>
          <a:solidFill>
            <a:srgbClr val="FF0000">
              <a:alpha val="53000"/>
            </a:srgbClr>
          </a:solidFill>
          <a:ln w="9525" algn="ctr">
            <a:noFill/>
            <a:round/>
            <a:headEnd/>
            <a:tailEnd/>
          </a:ln>
        </p:spPr>
        <p:txBody>
          <a:bodyPr wrap="none" lIns="92075" tIns="46038" rIns="92075" bIns="46038" anchor="ctr"/>
          <a:lstStyle/>
          <a:p>
            <a:endParaRPr lang="en-US"/>
          </a:p>
        </p:txBody>
      </p:sp>
      <p:sp>
        <p:nvSpPr>
          <p:cNvPr id="277521" name="Oval 17"/>
          <p:cNvSpPr>
            <a:spLocks noChangeArrowheads="1"/>
          </p:cNvSpPr>
          <p:nvPr/>
        </p:nvSpPr>
        <p:spPr bwMode="auto">
          <a:xfrm>
            <a:off x="3343275" y="3709988"/>
            <a:ext cx="231775" cy="228600"/>
          </a:xfrm>
          <a:prstGeom prst="ellipse">
            <a:avLst/>
          </a:prstGeom>
          <a:solidFill>
            <a:srgbClr val="FFC000">
              <a:alpha val="40000"/>
            </a:srgbClr>
          </a:solidFill>
          <a:ln w="9525" algn="ctr">
            <a:noFill/>
            <a:round/>
            <a:headEnd/>
            <a:tailEnd/>
          </a:ln>
        </p:spPr>
        <p:txBody>
          <a:bodyPr wrap="none" lIns="92075" tIns="46038" rIns="92075" bIns="46038" anchor="ctr"/>
          <a:lstStyle/>
          <a:p>
            <a:endParaRPr lang="en-US"/>
          </a:p>
        </p:txBody>
      </p:sp>
      <p:sp>
        <p:nvSpPr>
          <p:cNvPr id="277522" name="Oval 18"/>
          <p:cNvSpPr>
            <a:spLocks noChangeArrowheads="1"/>
          </p:cNvSpPr>
          <p:nvPr/>
        </p:nvSpPr>
        <p:spPr bwMode="auto">
          <a:xfrm>
            <a:off x="2940050" y="3059113"/>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23" name="Oval 19"/>
          <p:cNvSpPr>
            <a:spLocks noChangeArrowheads="1"/>
          </p:cNvSpPr>
          <p:nvPr/>
        </p:nvSpPr>
        <p:spPr bwMode="auto">
          <a:xfrm>
            <a:off x="7045325" y="2386013"/>
            <a:ext cx="231775" cy="228600"/>
          </a:xfrm>
          <a:prstGeom prst="ellipse">
            <a:avLst/>
          </a:prstGeom>
          <a:solidFill>
            <a:schemeClr val="accent2">
              <a:alpha val="52940"/>
            </a:schemeClr>
          </a:solidFill>
          <a:ln w="9525" algn="ctr">
            <a:noFill/>
            <a:round/>
            <a:headEnd/>
            <a:tailEnd/>
          </a:ln>
        </p:spPr>
        <p:txBody>
          <a:bodyPr wrap="none" lIns="92075" tIns="46038" rIns="92075" bIns="46038" anchor="ctr"/>
          <a:lstStyle/>
          <a:p>
            <a:endParaRPr lang="en-US"/>
          </a:p>
        </p:txBody>
      </p:sp>
      <p:sp>
        <p:nvSpPr>
          <p:cNvPr id="277524" name="Oval 20"/>
          <p:cNvSpPr>
            <a:spLocks noChangeArrowheads="1"/>
          </p:cNvSpPr>
          <p:nvPr/>
        </p:nvSpPr>
        <p:spPr bwMode="auto">
          <a:xfrm>
            <a:off x="4456113" y="3200400"/>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29" name="Oval 25"/>
          <p:cNvSpPr>
            <a:spLocks noChangeArrowheads="1"/>
          </p:cNvSpPr>
          <p:nvPr/>
        </p:nvSpPr>
        <p:spPr bwMode="auto">
          <a:xfrm>
            <a:off x="8391525" y="5310188"/>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6168" name="Line 27"/>
          <p:cNvSpPr>
            <a:spLocks noChangeShapeType="1"/>
          </p:cNvSpPr>
          <p:nvPr/>
        </p:nvSpPr>
        <p:spPr bwMode="auto">
          <a:xfrm flipH="1" flipV="1">
            <a:off x="1603375" y="2936875"/>
            <a:ext cx="3906838" cy="1619250"/>
          </a:xfrm>
          <a:prstGeom prst="line">
            <a:avLst/>
          </a:prstGeom>
          <a:noFill/>
          <a:ln w="57150">
            <a:solidFill>
              <a:srgbClr val="CC00CC"/>
            </a:solidFill>
            <a:round/>
            <a:headEnd/>
            <a:tailEnd type="triangle" w="med" len="med"/>
          </a:ln>
        </p:spPr>
        <p:txBody>
          <a:bodyPr lIns="92075" tIns="46038" rIns="92075" bIns="46038"/>
          <a:lstStyle/>
          <a:p>
            <a:endParaRPr lang="en-US"/>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32</a:t>
            </a:fld>
            <a:endParaRPr lang="en-US" altLang="en-US"/>
          </a:p>
        </p:txBody>
      </p:sp>
      <p:sp>
        <p:nvSpPr>
          <p:cNvPr id="30" name="TextBox 29"/>
          <p:cNvSpPr txBox="1"/>
          <p:nvPr/>
        </p:nvSpPr>
        <p:spPr>
          <a:xfrm>
            <a:off x="4821237" y="2034671"/>
            <a:ext cx="980447" cy="307777"/>
          </a:xfrm>
          <a:prstGeom prst="rect">
            <a:avLst/>
          </a:prstGeom>
          <a:noFill/>
        </p:spPr>
        <p:txBody>
          <a:bodyPr wrap="square" rtlCol="0">
            <a:spAutoFit/>
          </a:bodyPr>
          <a:lstStyle/>
          <a:p>
            <a:r>
              <a:rPr lang="en-US" sz="1400" b="1" dirty="0">
                <a:solidFill>
                  <a:srgbClr val="D2CD00"/>
                </a:solidFill>
              </a:rPr>
              <a:t>g(n)&lt;300</a:t>
            </a:r>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7" name="TextBox 6"/>
          <p:cNvSpPr txBox="1"/>
          <p:nvPr/>
        </p:nvSpPr>
        <p:spPr>
          <a:xfrm>
            <a:off x="5921375" y="4140532"/>
            <a:ext cx="980447" cy="307777"/>
          </a:xfrm>
          <a:prstGeom prst="rect">
            <a:avLst/>
          </a:prstGeom>
          <a:noFill/>
        </p:spPr>
        <p:txBody>
          <a:bodyPr wrap="square" rtlCol="0">
            <a:spAutoFit/>
          </a:bodyPr>
          <a:lstStyle/>
          <a:p>
            <a:r>
              <a:rPr lang="en-US" sz="1400" b="1" dirty="0">
                <a:solidFill>
                  <a:srgbClr val="FF0000"/>
                </a:solidFill>
              </a:rPr>
              <a:t>g(n)&lt;100</a:t>
            </a:r>
          </a:p>
        </p:txBody>
      </p:sp>
      <p:sp>
        <p:nvSpPr>
          <p:cNvPr id="31" name="TextBox 30"/>
          <p:cNvSpPr txBox="1"/>
          <p:nvPr/>
        </p:nvSpPr>
        <p:spPr>
          <a:xfrm>
            <a:off x="5189729" y="3134725"/>
            <a:ext cx="980447" cy="307777"/>
          </a:xfrm>
          <a:prstGeom prst="rect">
            <a:avLst/>
          </a:prstGeom>
          <a:noFill/>
        </p:spPr>
        <p:txBody>
          <a:bodyPr wrap="square" rtlCol="0">
            <a:spAutoFit/>
          </a:bodyPr>
          <a:lstStyle/>
          <a:p>
            <a:r>
              <a:rPr lang="en-US" sz="1400" b="1" dirty="0">
                <a:solidFill>
                  <a:schemeClr val="accent1">
                    <a:lumMod val="75000"/>
                  </a:schemeClr>
                </a:solidFill>
              </a:rPr>
              <a:t>g(n)&lt;200</a:t>
            </a:r>
          </a:p>
        </p:txBody>
      </p:sp>
      <p:sp>
        <p:nvSpPr>
          <p:cNvPr id="4" name="TextBox 3"/>
          <p:cNvSpPr txBox="1"/>
          <p:nvPr/>
        </p:nvSpPr>
        <p:spPr>
          <a:xfrm>
            <a:off x="914400" y="1447800"/>
            <a:ext cx="7924800" cy="4419600"/>
          </a:xfrm>
          <a:prstGeom prst="rect">
            <a:avLst/>
          </a:prstGeom>
          <a:solidFill>
            <a:schemeClr val="accent3">
              <a:lumMod val="50000"/>
              <a:alpha val="76000"/>
            </a:schemeClr>
          </a:solidFill>
        </p:spPr>
        <p:txBody>
          <a:bodyPr wrap="square" rtlCol="0">
            <a:spAutoFit/>
          </a:bodyPr>
          <a:lstStyle/>
          <a:p>
            <a:endParaRPr lang="en-US" dirty="0"/>
          </a:p>
        </p:txBody>
      </p:sp>
      <p:sp>
        <p:nvSpPr>
          <p:cNvPr id="32" name="Line 27"/>
          <p:cNvSpPr>
            <a:spLocks noChangeShapeType="1"/>
          </p:cNvSpPr>
          <p:nvPr/>
        </p:nvSpPr>
        <p:spPr bwMode="auto">
          <a:xfrm>
            <a:off x="6812872" y="5163149"/>
            <a:ext cx="2379583" cy="1058982"/>
          </a:xfrm>
          <a:prstGeom prst="line">
            <a:avLst/>
          </a:prstGeom>
          <a:noFill/>
          <a:ln w="187325">
            <a:solidFill>
              <a:srgbClr val="CC00CC">
                <a:alpha val="93000"/>
              </a:srgbClr>
            </a:solidFill>
            <a:round/>
            <a:headEnd/>
            <a:tailEnd type="triangle" w="med" len="med"/>
          </a:ln>
        </p:spPr>
        <p:txBody>
          <a:bodyPr lIns="92075" tIns="46038" rIns="92075" bIns="46038"/>
          <a:lstStyle/>
          <a:p>
            <a:r>
              <a:rPr lang="en-US" dirty="0"/>
              <a:t> WRONG</a:t>
            </a:r>
          </a:p>
          <a:p>
            <a:r>
              <a:rPr lang="en-US" dirty="0"/>
              <a:t>  WAY!!!!</a:t>
            </a:r>
          </a:p>
        </p:txBody>
      </p:sp>
    </p:spTree>
    <p:extLst>
      <p:ext uri="{BB962C8B-B14F-4D97-AF65-F5344CB8AC3E}">
        <p14:creationId xmlns:p14="http://schemas.microsoft.com/office/powerpoint/2010/main" val="3490664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p:txBody>
          <a:bodyPr/>
          <a:lstStyle/>
          <a:p>
            <a:r>
              <a:rPr lang="en-US"/>
              <a:t>A Better Idea…	</a:t>
            </a:r>
          </a:p>
        </p:txBody>
      </p:sp>
      <p:sp>
        <p:nvSpPr>
          <p:cNvPr id="7173" name="Rectangle 3"/>
          <p:cNvSpPr>
            <a:spLocks noGrp="1" noChangeArrowheads="1"/>
          </p:cNvSpPr>
          <p:nvPr>
            <p:ph type="body" idx="1"/>
          </p:nvPr>
        </p:nvSpPr>
        <p:spPr>
          <a:xfrm>
            <a:off x="685800" y="1295400"/>
            <a:ext cx="8458200" cy="4572000"/>
          </a:xfrm>
        </p:spPr>
        <p:txBody>
          <a:bodyPr/>
          <a:lstStyle/>
          <a:p>
            <a:r>
              <a:rPr lang="en-US" dirty="0"/>
              <a:t>Node expansion based on </a:t>
            </a:r>
            <a:r>
              <a:rPr lang="en-US" i="1" dirty="0">
                <a:solidFill>
                  <a:schemeClr val="accent2"/>
                </a:solidFill>
              </a:rPr>
              <a:t>an </a:t>
            </a:r>
            <a:r>
              <a:rPr lang="en-US" i="1" dirty="0">
                <a:solidFill>
                  <a:srgbClr val="C00000"/>
                </a:solidFill>
                <a:latin typeface="Arial Black" pitchFamily="34" charset="0"/>
              </a:rPr>
              <a:t>estimate</a:t>
            </a:r>
            <a:r>
              <a:rPr lang="en-US" i="1" dirty="0">
                <a:solidFill>
                  <a:srgbClr val="C00000"/>
                </a:solidFill>
              </a:rPr>
              <a:t> </a:t>
            </a:r>
            <a:r>
              <a:rPr lang="en-US" dirty="0"/>
              <a:t>which</a:t>
            </a:r>
            <a:r>
              <a:rPr lang="en-US" i="1" dirty="0">
                <a:solidFill>
                  <a:schemeClr val="accent2"/>
                </a:solidFill>
              </a:rPr>
              <a:t> includes distance to the goal</a:t>
            </a:r>
          </a:p>
          <a:p>
            <a:endParaRPr lang="en-US" dirty="0"/>
          </a:p>
          <a:p>
            <a:r>
              <a:rPr lang="en-US" dirty="0"/>
              <a:t>General approach of informed search:</a:t>
            </a:r>
          </a:p>
          <a:p>
            <a:pPr lvl="1"/>
            <a:r>
              <a:rPr lang="en-US" sz="2400" i="1" dirty="0">
                <a:solidFill>
                  <a:schemeClr val="accent2"/>
                </a:solidFill>
              </a:rPr>
              <a:t>Best-first search</a:t>
            </a:r>
            <a:r>
              <a:rPr lang="en-US" sz="2400" dirty="0"/>
              <a:t>: node selected for expansion </a:t>
            </a:r>
            <a:br>
              <a:rPr lang="en-US" sz="2400" dirty="0"/>
            </a:br>
            <a:r>
              <a:rPr lang="en-US" sz="2400" dirty="0"/>
              <a:t>based on an </a:t>
            </a:r>
            <a:r>
              <a:rPr lang="en-US" sz="2400" i="1" dirty="0">
                <a:solidFill>
                  <a:schemeClr val="accent2"/>
                </a:solidFill>
              </a:rPr>
              <a:t>evaluation function </a:t>
            </a:r>
            <a:r>
              <a:rPr lang="en-US" sz="2400" b="1" i="1" dirty="0">
                <a:solidFill>
                  <a:schemeClr val="accent2"/>
                </a:solidFill>
                <a:latin typeface="Times New Roman" pitchFamily="18" charset="0"/>
              </a:rPr>
              <a:t>f(n)</a:t>
            </a:r>
          </a:p>
          <a:p>
            <a:pPr lvl="2"/>
            <a:r>
              <a:rPr lang="en-US" sz="2400" b="1" i="1" dirty="0">
                <a:solidFill>
                  <a:schemeClr val="accent2"/>
                </a:solidFill>
                <a:latin typeface="Times New Roman" pitchFamily="18" charset="0"/>
              </a:rPr>
              <a:t>f(n) </a:t>
            </a:r>
            <a:r>
              <a:rPr lang="en-US" sz="2400" dirty="0"/>
              <a:t>includes </a:t>
            </a:r>
            <a:r>
              <a:rPr lang="en-US" sz="2400" i="1" dirty="0"/>
              <a:t>estimate</a:t>
            </a:r>
            <a:r>
              <a:rPr lang="en-US" sz="2400" dirty="0"/>
              <a:t> of distance to goal </a:t>
            </a:r>
            <a:r>
              <a:rPr lang="en-US" sz="2400" b="1" i="1" dirty="0">
                <a:solidFill>
                  <a:srgbClr val="C00000"/>
                </a:solidFill>
                <a:latin typeface="Times New Roman" pitchFamily="18" charset="0"/>
              </a:rPr>
              <a:t>(new idea!) </a:t>
            </a:r>
            <a:endParaRPr lang="en-US" sz="2400" dirty="0">
              <a:solidFill>
                <a:srgbClr val="C00000"/>
              </a:solidFill>
            </a:endParaRPr>
          </a:p>
          <a:p>
            <a:pPr lvl="1"/>
            <a:endParaRPr lang="en-US" sz="2400" i="1" dirty="0">
              <a:solidFill>
                <a:schemeClr val="accent2"/>
              </a:solidFill>
              <a:latin typeface="Times New Roman" pitchFamily="18" charset="0"/>
            </a:endParaRPr>
          </a:p>
          <a:p>
            <a:r>
              <a:rPr lang="en-US" dirty="0"/>
              <a:t>Implementation: </a:t>
            </a:r>
            <a:r>
              <a:rPr lang="en-US" sz="2400" dirty="0"/>
              <a:t>Sort</a:t>
            </a:r>
            <a:r>
              <a:rPr lang="en-US" sz="2400" dirty="0">
                <a:latin typeface="Times New Roman" pitchFamily="18" charset="0"/>
              </a:rPr>
              <a:t> </a:t>
            </a:r>
            <a:r>
              <a:rPr lang="en-US" sz="2400" dirty="0"/>
              <a:t>frontier queue by this new </a:t>
            </a:r>
            <a:r>
              <a:rPr lang="en-US" sz="2400" b="1" i="1" dirty="0">
                <a:solidFill>
                  <a:schemeClr val="accent2"/>
                </a:solidFill>
                <a:latin typeface="Times New Roman" pitchFamily="18" charset="0"/>
              </a:rPr>
              <a:t>f(n)</a:t>
            </a:r>
            <a:r>
              <a:rPr lang="en-US" sz="2400" dirty="0"/>
              <a:t>.</a:t>
            </a:r>
          </a:p>
          <a:p>
            <a:pPr lvl="1"/>
            <a:r>
              <a:rPr lang="en-US" sz="2400" dirty="0"/>
              <a:t>Special cases: </a:t>
            </a:r>
            <a:r>
              <a:rPr lang="en-US" sz="2400" b="1" dirty="0"/>
              <a:t>greedy search</a:t>
            </a:r>
            <a:r>
              <a:rPr lang="en-US" sz="2400" dirty="0" smtClean="0"/>
              <a:t>, and </a:t>
            </a:r>
            <a:r>
              <a:rPr lang="en-US" sz="2400" b="1" i="1" dirty="0">
                <a:solidFill>
                  <a:schemeClr val="accent2"/>
                </a:solidFill>
                <a:latin typeface="Times New Roman" pitchFamily="18" charset="0"/>
              </a:rPr>
              <a:t>A* search</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33</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21231113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endParaRPr lang="en-US" b="0" dirty="0"/>
          </a:p>
        </p:txBody>
      </p:sp>
      <p:grpSp>
        <p:nvGrpSpPr>
          <p:cNvPr id="2" name="Group 9"/>
          <p:cNvGrpSpPr>
            <a:grpSpLocks/>
          </p:cNvGrpSpPr>
          <p:nvPr/>
        </p:nvGrpSpPr>
        <p:grpSpPr bwMode="auto">
          <a:xfrm>
            <a:off x="533401" y="1371600"/>
            <a:ext cx="6553200" cy="2882900"/>
            <a:chOff x="336" y="144"/>
            <a:chExt cx="4944" cy="2688"/>
          </a:xfrm>
        </p:grpSpPr>
        <p:pic>
          <p:nvPicPr>
            <p:cNvPr id="8199" name="Picture 2" descr="graph1Martha"/>
            <p:cNvPicPr>
              <a:picLocks noChangeAspect="1" noChangeArrowheads="1"/>
            </p:cNvPicPr>
            <p:nvPr/>
          </p:nvPicPr>
          <p:blipFill>
            <a:blip r:embed="rId3" cstate="print"/>
            <a:srcRect t="10439" r="3847" b="6058"/>
            <a:stretch>
              <a:fillRect/>
            </a:stretch>
          </p:blipFill>
          <p:spPr bwMode="auto">
            <a:xfrm>
              <a:off x="480" y="144"/>
              <a:ext cx="4800" cy="2688"/>
            </a:xfrm>
            <a:prstGeom prst="rect">
              <a:avLst/>
            </a:prstGeom>
            <a:noFill/>
            <a:ln w="15875">
              <a:solidFill>
                <a:schemeClr val="tx1"/>
              </a:solidFill>
              <a:miter lim="800000"/>
              <a:headEnd/>
              <a:tailEnd/>
            </a:ln>
          </p:spPr>
        </p:pic>
        <p:sp>
          <p:nvSpPr>
            <p:cNvPr id="8200" name="Text Box 3"/>
            <p:cNvSpPr txBox="1">
              <a:spLocks noChangeArrowheads="1"/>
            </p:cNvSpPr>
            <p:nvPr/>
          </p:nvSpPr>
          <p:spPr bwMode="auto">
            <a:xfrm>
              <a:off x="384" y="816"/>
              <a:ext cx="240" cy="158"/>
            </a:xfrm>
            <a:prstGeom prst="rect">
              <a:avLst/>
            </a:prstGeom>
            <a:solidFill>
              <a:schemeClr val="bg1"/>
            </a:solidFill>
            <a:ln w="9525">
              <a:noFill/>
              <a:miter lim="800000"/>
              <a:headEnd/>
              <a:tailEnd/>
            </a:ln>
          </p:spPr>
          <p:txBody>
            <a:bodyPr lIns="0" tIns="0" rIns="0" bIns="0">
              <a:spAutoFit/>
            </a:bodyPr>
            <a:lstStyle/>
            <a:p>
              <a:pPr algn="r" eaLnBrk="1" hangingPunct="1"/>
              <a:r>
                <a:rPr lang="en-US" sz="1100" dirty="0">
                  <a:solidFill>
                    <a:schemeClr val="accent2"/>
                  </a:solidFill>
                </a:rPr>
                <a:t>Arad</a:t>
              </a:r>
            </a:p>
          </p:txBody>
        </p:sp>
        <p:sp>
          <p:nvSpPr>
            <p:cNvPr id="8201" name="Text Box 4"/>
            <p:cNvSpPr txBox="1">
              <a:spLocks noChangeArrowheads="1"/>
            </p:cNvSpPr>
            <p:nvPr/>
          </p:nvSpPr>
          <p:spPr bwMode="auto">
            <a:xfrm flipH="1">
              <a:off x="356" y="1106"/>
              <a:ext cx="316" cy="215"/>
            </a:xfrm>
            <a:prstGeom prst="rect">
              <a:avLst/>
            </a:prstGeom>
            <a:solidFill>
              <a:schemeClr val="bg1"/>
            </a:solidFill>
            <a:ln w="9525">
              <a:noFill/>
              <a:miter lim="800000"/>
              <a:headEnd/>
              <a:tailEnd/>
            </a:ln>
          </p:spPr>
          <p:txBody>
            <a:bodyPr wrap="square" lIns="0" rIns="0">
              <a:spAutoFit/>
            </a:bodyPr>
            <a:lstStyle/>
            <a:p>
              <a:pPr algn="r" eaLnBrk="1" hangingPunct="1">
                <a:spcBef>
                  <a:spcPct val="50000"/>
                </a:spcBef>
              </a:pPr>
              <a:r>
                <a:rPr lang="en-US" sz="900" dirty="0">
                  <a:solidFill>
                    <a:schemeClr val="accent2"/>
                  </a:solidFill>
                </a:rPr>
                <a:t>118</a:t>
              </a:r>
            </a:p>
          </p:txBody>
        </p:sp>
        <p:sp>
          <p:nvSpPr>
            <p:cNvPr id="8202" name="Oval 5"/>
            <p:cNvSpPr>
              <a:spLocks noChangeArrowheads="1"/>
            </p:cNvSpPr>
            <p:nvPr/>
          </p:nvSpPr>
          <p:spPr bwMode="auto">
            <a:xfrm>
              <a:off x="336" y="768"/>
              <a:ext cx="672" cy="240"/>
            </a:xfrm>
            <a:prstGeom prst="ellipse">
              <a:avLst/>
            </a:prstGeom>
            <a:noFill/>
            <a:ln w="25400">
              <a:solidFill>
                <a:schemeClr val="tx1"/>
              </a:solidFill>
              <a:miter lim="800000"/>
              <a:headEnd/>
              <a:tailEnd/>
            </a:ln>
          </p:spPr>
          <p:txBody>
            <a:bodyPr wrap="none" anchor="ctr"/>
            <a:lstStyle/>
            <a:p>
              <a:endParaRPr lang="en-US"/>
            </a:p>
          </p:txBody>
        </p:sp>
        <p:sp>
          <p:nvSpPr>
            <p:cNvPr id="8203" name="Oval 7"/>
            <p:cNvSpPr>
              <a:spLocks noChangeArrowheads="1"/>
            </p:cNvSpPr>
            <p:nvPr/>
          </p:nvSpPr>
          <p:spPr bwMode="auto">
            <a:xfrm>
              <a:off x="3072" y="2160"/>
              <a:ext cx="1145" cy="301"/>
            </a:xfrm>
            <a:prstGeom prst="ellipse">
              <a:avLst/>
            </a:prstGeom>
            <a:noFill/>
            <a:ln w="25400">
              <a:solidFill>
                <a:schemeClr val="tx1"/>
              </a:solidFill>
              <a:miter lim="800000"/>
              <a:headEnd/>
              <a:tailEnd/>
            </a:ln>
          </p:spPr>
          <p:txBody>
            <a:bodyPr wrap="none" anchor="ctr"/>
            <a:lstStyle/>
            <a:p>
              <a:endParaRPr lang="en-US"/>
            </a:p>
          </p:txBody>
        </p:sp>
      </p:grpSp>
      <p:sp>
        <p:nvSpPr>
          <p:cNvPr id="6" name="Title 5"/>
          <p:cNvSpPr>
            <a:spLocks noGrp="1"/>
          </p:cNvSpPr>
          <p:nvPr>
            <p:ph type="title"/>
          </p:nvPr>
        </p:nvSpPr>
        <p:spPr>
          <a:xfrm>
            <a:off x="681318" y="440300"/>
            <a:ext cx="7772400" cy="457200"/>
          </a:xfrm>
        </p:spPr>
        <p:txBody>
          <a:bodyPr/>
          <a:lstStyle/>
          <a:p>
            <a:r>
              <a:rPr lang="en-US" dirty="0"/>
              <a:t>Simple, useful estimate </a:t>
            </a:r>
            <a:r>
              <a:rPr lang="en-US" i="1" dirty="0"/>
              <a:t>heuristic</a:t>
            </a:r>
            <a:r>
              <a:rPr lang="en-US" dirty="0"/>
              <a:t>: </a:t>
            </a:r>
            <a:br>
              <a:rPr lang="en-US" dirty="0"/>
            </a:br>
            <a:r>
              <a:rPr lang="en-US" dirty="0"/>
              <a:t>        </a:t>
            </a:r>
            <a:r>
              <a:rPr lang="en-US" i="1" dirty="0">
                <a:solidFill>
                  <a:schemeClr val="accent2">
                    <a:lumMod val="75000"/>
                  </a:schemeClr>
                </a:solidFill>
              </a:rPr>
              <a:t>straight-line distances</a:t>
            </a:r>
          </a:p>
        </p:txBody>
      </p:sp>
      <p:sp>
        <p:nvSpPr>
          <p:cNvPr id="3" name="Slide Number Placeholder 2"/>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34</a:t>
            </a:fld>
            <a:endParaRPr lang="en-US" altLang="en-US"/>
          </a:p>
        </p:txBody>
      </p:sp>
      <p:sp>
        <p:nvSpPr>
          <p:cNvPr id="4" name="Date Placeholder 3"/>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pic>
        <p:nvPicPr>
          <p:cNvPr id="8196" name="Picture 6" descr="Marthachart"/>
          <p:cNvPicPr>
            <a:picLocks noChangeAspect="1" noChangeArrowheads="1"/>
          </p:cNvPicPr>
          <p:nvPr/>
        </p:nvPicPr>
        <p:blipFill>
          <a:blip r:embed="rId4" cstate="print"/>
          <a:srcRect l="5952" t="12000" r="7143" b="16000"/>
          <a:stretch>
            <a:fillRect/>
          </a:stretch>
        </p:blipFill>
        <p:spPr bwMode="auto">
          <a:xfrm>
            <a:off x="381000" y="4343400"/>
            <a:ext cx="4495800" cy="2217738"/>
          </a:xfrm>
          <a:prstGeom prst="rect">
            <a:avLst/>
          </a:prstGeom>
          <a:noFill/>
          <a:ln w="15875">
            <a:solidFill>
              <a:schemeClr val="tx1"/>
            </a:solidFill>
            <a:miter lim="800000"/>
            <a:headEnd/>
            <a:tailEnd/>
          </a:ln>
        </p:spPr>
      </p:pic>
    </p:spTree>
    <p:extLst>
      <p:ext uri="{BB962C8B-B14F-4D97-AF65-F5344CB8AC3E}">
        <p14:creationId xmlns:p14="http://schemas.microsoft.com/office/powerpoint/2010/main" val="22194837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hyperbolegames.com/files/2014/10/eureka_1_.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5612" y="276655"/>
            <a:ext cx="2590800" cy="20374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Heuristic (estimate) functions</a:t>
            </a:r>
          </a:p>
        </p:txBody>
      </p:sp>
      <p:sp>
        <p:nvSpPr>
          <p:cNvPr id="3" name="Content Placeholder 2"/>
          <p:cNvSpPr>
            <a:spLocks noGrp="1"/>
          </p:cNvSpPr>
          <p:nvPr>
            <p:ph idx="1"/>
          </p:nvPr>
        </p:nvSpPr>
        <p:spPr>
          <a:xfrm>
            <a:off x="685800" y="1295400"/>
            <a:ext cx="8077200" cy="4572000"/>
          </a:xfrm>
        </p:spPr>
        <p:txBody>
          <a:bodyPr/>
          <a:lstStyle/>
          <a:p>
            <a:pPr lvl="0">
              <a:lnSpc>
                <a:spcPct val="80000"/>
              </a:lnSpc>
              <a:buNone/>
            </a:pPr>
            <a:endParaRPr lang="en-US" sz="1200" dirty="0">
              <a:solidFill>
                <a:srgbClr val="000000"/>
              </a:solidFill>
              <a:latin typeface="Helvetica" charset="0"/>
            </a:endParaRPr>
          </a:p>
          <a:p>
            <a:pPr>
              <a:lnSpc>
                <a:spcPct val="80000"/>
              </a:lnSpc>
              <a:buNone/>
            </a:pPr>
            <a:r>
              <a:rPr lang="en-US" altLang="en-US" sz="3200" i="1" dirty="0" err="1">
                <a:solidFill>
                  <a:srgbClr val="000000"/>
                </a:solidFill>
              </a:rPr>
              <a:t>Heureka</a:t>
            </a:r>
            <a:r>
              <a:rPr lang="en-US" altLang="en-US" sz="3200" i="1" dirty="0">
                <a:solidFill>
                  <a:srgbClr val="000000"/>
                </a:solidFill>
              </a:rPr>
              <a:t>!  ---Archimedes</a:t>
            </a:r>
          </a:p>
          <a:p>
            <a:pPr lvl="0">
              <a:lnSpc>
                <a:spcPct val="80000"/>
              </a:lnSpc>
              <a:buNone/>
            </a:pPr>
            <a:endParaRPr lang="en-US" sz="1200" dirty="0">
              <a:solidFill>
                <a:srgbClr val="000000"/>
              </a:solidFill>
              <a:latin typeface="Helvetica" charset="0"/>
            </a:endParaRPr>
          </a:p>
          <a:p>
            <a:pPr lvl="0">
              <a:lnSpc>
                <a:spcPct val="80000"/>
              </a:lnSpc>
              <a:buNone/>
            </a:pPr>
            <a:r>
              <a:rPr lang="en-US" sz="1200" dirty="0">
                <a:solidFill>
                  <a:srgbClr val="000000"/>
                </a:solidFill>
                <a:latin typeface="Helvetica" charset="0"/>
              </a:rPr>
              <a:t> </a:t>
            </a:r>
            <a:r>
              <a:rPr lang="en-US" dirty="0">
                <a:solidFill>
                  <a:srgbClr val="000000"/>
                </a:solidFill>
              </a:rPr>
              <a:t>[dictionary]</a:t>
            </a:r>
            <a:r>
              <a:rPr lang="en-US" i="1" dirty="0">
                <a:solidFill>
                  <a:srgbClr val="000000"/>
                </a:solidFill>
                <a:latin typeface="Helvetica" charset="0"/>
              </a:rPr>
              <a:t>“</a:t>
            </a:r>
            <a:r>
              <a:rPr lang="en-US" i="1" dirty="0">
                <a:solidFill>
                  <a:srgbClr val="000000"/>
                </a:solidFill>
              </a:rPr>
              <a:t>A rule of thumb, simplification, or educated  guess that reduces or limits the search for solutions in  domains that are difficult and poorly understood.”</a:t>
            </a:r>
          </a:p>
          <a:p>
            <a:pPr lvl="0">
              <a:lnSpc>
                <a:spcPct val="80000"/>
              </a:lnSpc>
              <a:buNone/>
            </a:pPr>
            <a:endParaRPr lang="en-US" i="1" dirty="0">
              <a:solidFill>
                <a:srgbClr val="000000"/>
              </a:solidFill>
            </a:endParaRPr>
          </a:p>
          <a:p>
            <a:pPr lvl="0">
              <a:lnSpc>
                <a:spcPct val="80000"/>
              </a:lnSpc>
              <a:spcBef>
                <a:spcPct val="0"/>
              </a:spcBef>
              <a:spcAft>
                <a:spcPct val="35000"/>
              </a:spcAft>
              <a:buNone/>
            </a:pPr>
            <a:r>
              <a:rPr lang="en-US" altLang="en-US" i="1" dirty="0">
                <a:solidFill>
                  <a:srgbClr val="C00000"/>
                </a:solidFill>
              </a:rPr>
              <a:t>Heuristic knowledge </a:t>
            </a:r>
            <a:r>
              <a:rPr lang="en-US" altLang="en-US" dirty="0">
                <a:solidFill>
                  <a:srgbClr val="000000"/>
                </a:solidFill>
              </a:rPr>
              <a:t>is useful, but not necessarily correct.</a:t>
            </a:r>
          </a:p>
          <a:p>
            <a:pPr lvl="0">
              <a:lnSpc>
                <a:spcPct val="80000"/>
              </a:lnSpc>
              <a:spcBef>
                <a:spcPct val="0"/>
              </a:spcBef>
              <a:spcAft>
                <a:spcPct val="35000"/>
              </a:spcAft>
              <a:buNone/>
            </a:pPr>
            <a:r>
              <a:rPr lang="en-US" altLang="en-US" i="1" dirty="0">
                <a:solidFill>
                  <a:srgbClr val="C00000"/>
                </a:solidFill>
              </a:rPr>
              <a:t>Heuristic algorithms</a:t>
            </a:r>
            <a:r>
              <a:rPr lang="en-US" altLang="en-US" dirty="0">
                <a:solidFill>
                  <a:srgbClr val="C00000"/>
                </a:solidFill>
              </a:rPr>
              <a:t> </a:t>
            </a:r>
            <a:r>
              <a:rPr lang="en-US" altLang="en-US" dirty="0">
                <a:solidFill>
                  <a:srgbClr val="000000"/>
                </a:solidFill>
              </a:rPr>
              <a:t>use heuristic knowledge to solve a problem.</a:t>
            </a:r>
          </a:p>
          <a:p>
            <a:pPr lvl="0">
              <a:lnSpc>
                <a:spcPct val="80000"/>
              </a:lnSpc>
              <a:spcBef>
                <a:spcPct val="0"/>
              </a:spcBef>
              <a:spcAft>
                <a:spcPct val="35000"/>
              </a:spcAft>
              <a:buNone/>
            </a:pPr>
            <a:r>
              <a:rPr lang="en-US" altLang="en-US" dirty="0">
                <a:solidFill>
                  <a:srgbClr val="000000"/>
                </a:solidFill>
              </a:rPr>
              <a:t>A </a:t>
            </a:r>
            <a:r>
              <a:rPr lang="en-US" altLang="en-US" i="1" dirty="0">
                <a:solidFill>
                  <a:srgbClr val="C00000"/>
                </a:solidFill>
              </a:rPr>
              <a:t>heuristic function</a:t>
            </a:r>
            <a:r>
              <a:rPr lang="en-US" altLang="en-US" dirty="0">
                <a:solidFill>
                  <a:srgbClr val="C00000"/>
                </a:solidFill>
              </a:rPr>
              <a:t> </a:t>
            </a:r>
            <a:r>
              <a:rPr lang="en-US" altLang="en-US" sz="2800" i="1" dirty="0">
                <a:solidFill>
                  <a:schemeClr val="accent2">
                    <a:lumMod val="75000"/>
                  </a:schemeClr>
                </a:solidFill>
                <a:latin typeface="Times New Roman" pitchFamily="18" charset="0"/>
              </a:rPr>
              <a:t>h(n) </a:t>
            </a:r>
            <a:r>
              <a:rPr lang="en-US" altLang="en-US" dirty="0">
                <a:solidFill>
                  <a:srgbClr val="000000"/>
                </a:solidFill>
              </a:rPr>
              <a:t>takes a state </a:t>
            </a:r>
            <a:r>
              <a:rPr lang="en-US" altLang="en-US" sz="2800" i="1" dirty="0">
                <a:latin typeface="Times New Roman" pitchFamily="18" charset="0"/>
              </a:rPr>
              <a:t>n </a:t>
            </a:r>
            <a:r>
              <a:rPr lang="en-US" altLang="en-US" dirty="0">
                <a:solidFill>
                  <a:srgbClr val="000000"/>
                </a:solidFill>
              </a:rPr>
              <a:t>and returns an </a:t>
            </a:r>
            <a:r>
              <a:rPr lang="en-US" altLang="en-US" i="1" dirty="0">
                <a:solidFill>
                  <a:srgbClr val="000000"/>
                </a:solidFill>
              </a:rPr>
              <a:t>estimate</a:t>
            </a:r>
            <a:r>
              <a:rPr lang="en-US" altLang="en-US" dirty="0">
                <a:solidFill>
                  <a:srgbClr val="000000"/>
                </a:solidFill>
              </a:rPr>
              <a:t> of the distance from </a:t>
            </a:r>
            <a:r>
              <a:rPr lang="en-US" altLang="en-US" sz="2800" i="1" dirty="0">
                <a:latin typeface="Times New Roman" pitchFamily="18" charset="0"/>
              </a:rPr>
              <a:t>n</a:t>
            </a:r>
            <a:r>
              <a:rPr lang="en-US" altLang="en-US" i="1" dirty="0">
                <a:latin typeface="Times New Roman" pitchFamily="18" charset="0"/>
              </a:rPr>
              <a:t> </a:t>
            </a:r>
            <a:r>
              <a:rPr lang="en-US" altLang="en-US" dirty="0">
                <a:solidFill>
                  <a:srgbClr val="000000"/>
                </a:solidFill>
              </a:rPr>
              <a:t>to the goal.</a:t>
            </a:r>
          </a:p>
          <a:p>
            <a:pPr lvl="0">
              <a:lnSpc>
                <a:spcPct val="80000"/>
              </a:lnSpc>
              <a:spcBef>
                <a:spcPct val="0"/>
              </a:spcBef>
              <a:spcAft>
                <a:spcPct val="35000"/>
              </a:spcAft>
              <a:buNone/>
            </a:pPr>
            <a:r>
              <a:rPr lang="en-US" altLang="en-US" sz="400" dirty="0">
                <a:solidFill>
                  <a:srgbClr val="000000"/>
                </a:solidFill>
              </a:rPr>
              <a:t> </a:t>
            </a:r>
          </a:p>
          <a:p>
            <a:pPr lvl="0" algn="ctr">
              <a:lnSpc>
                <a:spcPct val="80000"/>
              </a:lnSpc>
              <a:spcBef>
                <a:spcPct val="0"/>
              </a:spcBef>
              <a:spcAft>
                <a:spcPct val="35000"/>
              </a:spcAft>
              <a:buNone/>
            </a:pPr>
            <a:r>
              <a:rPr lang="en-US" altLang="en-US" sz="1600" i="1" dirty="0">
                <a:solidFill>
                  <a:srgbClr val="000000"/>
                </a:solidFill>
              </a:rPr>
              <a:t>(graphic: http://hyperbolegames.com/2014/10/20/eureka-moments/)</a:t>
            </a:r>
          </a:p>
          <a:p>
            <a:pPr lvl="0">
              <a:lnSpc>
                <a:spcPct val="80000"/>
              </a:lnSpc>
              <a:spcBef>
                <a:spcPct val="0"/>
              </a:spcBef>
              <a:spcAft>
                <a:spcPct val="35000"/>
              </a:spcAft>
              <a:buNone/>
            </a:pPr>
            <a:endParaRPr lang="en-US" altLang="en-US" dirty="0">
              <a:solidFill>
                <a:srgbClr val="000000"/>
              </a:solidFill>
            </a:endParaRPr>
          </a:p>
          <a:p>
            <a:endParaRPr lang="en-US" dirty="0"/>
          </a:p>
        </p:txBody>
      </p:sp>
      <p:sp>
        <p:nvSpPr>
          <p:cNvPr id="4" name="Date Placeholder 3"/>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35</a:t>
            </a:fld>
            <a:endParaRPr lang="en-US" altLang="en-US"/>
          </a:p>
        </p:txBody>
      </p:sp>
    </p:spTree>
    <p:extLst>
      <p:ext uri="{BB962C8B-B14F-4D97-AF65-F5344CB8AC3E}">
        <p14:creationId xmlns:p14="http://schemas.microsoft.com/office/powerpoint/2010/main" val="1304431435"/>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dirty="0"/>
              <a:t>Outline for today’s lecture</a:t>
            </a:r>
          </a:p>
        </p:txBody>
      </p:sp>
      <p:sp>
        <p:nvSpPr>
          <p:cNvPr id="16389" name="Rectangle 3"/>
          <p:cNvSpPr>
            <a:spLocks noGrp="1" noChangeArrowheads="1"/>
          </p:cNvSpPr>
          <p:nvPr>
            <p:ph type="body" idx="1"/>
          </p:nvPr>
        </p:nvSpPr>
        <p:spPr>
          <a:xfrm>
            <a:off x="685800" y="1295400"/>
            <a:ext cx="8153400" cy="4572000"/>
          </a:xfrm>
        </p:spPr>
        <p:txBody>
          <a:bodyPr/>
          <a:lstStyle/>
          <a:p>
            <a:pPr marL="0" indent="0">
              <a:spcAft>
                <a:spcPts val="600"/>
              </a:spcAft>
              <a:buNone/>
            </a:pPr>
            <a:r>
              <a:rPr lang="en-US" i="1" dirty="0">
                <a:solidFill>
                  <a:srgbClr val="C00000"/>
                </a:solidFill>
              </a:rPr>
              <a:t>Uninformed Search</a:t>
            </a:r>
          </a:p>
          <a:p>
            <a:pPr>
              <a:spcAft>
                <a:spcPts val="600"/>
              </a:spcAft>
            </a:pPr>
            <a:r>
              <a:rPr lang="en-US" dirty="0"/>
              <a:t>Briefly: Bidirectional Search</a:t>
            </a:r>
          </a:p>
          <a:p>
            <a:pPr>
              <a:spcAft>
                <a:spcPts val="600"/>
              </a:spcAft>
            </a:pPr>
            <a:r>
              <a:rPr lang="en-US" dirty="0"/>
              <a:t>“Uniform Cost” Search (UCS)</a:t>
            </a:r>
          </a:p>
          <a:p>
            <a:pPr marL="0" indent="0">
              <a:spcAft>
                <a:spcPts val="600"/>
              </a:spcAft>
              <a:buNone/>
            </a:pPr>
            <a:r>
              <a:rPr lang="en-US" i="1" dirty="0">
                <a:solidFill>
                  <a:srgbClr val="C00000"/>
                </a:solidFill>
              </a:rPr>
              <a:t>Informed Search</a:t>
            </a:r>
          </a:p>
          <a:p>
            <a:pPr>
              <a:lnSpc>
                <a:spcPct val="80000"/>
              </a:lnSpc>
              <a:spcAft>
                <a:spcPts val="600"/>
              </a:spcAft>
            </a:pPr>
            <a:r>
              <a:rPr lang="en-US" dirty="0"/>
              <a:t>Introduction to Informed search</a:t>
            </a:r>
          </a:p>
          <a:p>
            <a:pPr lvl="1">
              <a:lnSpc>
                <a:spcPct val="80000"/>
              </a:lnSpc>
              <a:spcAft>
                <a:spcPts val="600"/>
              </a:spcAft>
            </a:pPr>
            <a:r>
              <a:rPr lang="en-US" dirty="0"/>
              <a:t>Heuristics</a:t>
            </a:r>
          </a:p>
          <a:p>
            <a:pPr>
              <a:lnSpc>
                <a:spcPct val="80000"/>
              </a:lnSpc>
              <a:spcAft>
                <a:spcPts val="600"/>
              </a:spcAft>
            </a:pPr>
            <a:r>
              <a:rPr lang="en-US" sz="2800" i="1" dirty="0">
                <a:solidFill>
                  <a:srgbClr val="FF0000"/>
                </a:solidFill>
              </a:rPr>
              <a:t>1st attempt: Greedy Best-first search </a:t>
            </a:r>
            <a:br>
              <a:rPr lang="en-US" sz="2800" i="1" dirty="0">
                <a:solidFill>
                  <a:srgbClr val="FF0000"/>
                </a:solidFill>
              </a:rPr>
            </a:br>
            <a:r>
              <a:rPr lang="en-US" sz="2800" i="1" dirty="0">
                <a:solidFill>
                  <a:srgbClr val="FF0000"/>
                </a:solidFill>
              </a:rPr>
              <a:t>(AIMA 3.5.1) </a:t>
            </a:r>
          </a:p>
          <a:p>
            <a:endParaRPr lang="en-US" i="1" dirty="0">
              <a:solidFill>
                <a:srgbClr val="FF0000"/>
              </a:solidFill>
            </a:endParaRPr>
          </a:p>
        </p:txBody>
      </p:sp>
      <p:sp>
        <p:nvSpPr>
          <p:cNvPr id="4" name="Date Placeholder 3"/>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36</a:t>
            </a:fld>
            <a:endParaRPr lang="en-US" altLang="en-US"/>
          </a:p>
        </p:txBody>
      </p:sp>
    </p:spTree>
    <p:extLst>
      <p:ext uri="{BB962C8B-B14F-4D97-AF65-F5344CB8AC3E}">
        <p14:creationId xmlns:p14="http://schemas.microsoft.com/office/powerpoint/2010/main" val="2615229901"/>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p:txBody>
          <a:bodyPr/>
          <a:lstStyle/>
          <a:p>
            <a:r>
              <a:rPr lang="en-US" i="1" dirty="0"/>
              <a:t>Review: Best-first search</a:t>
            </a:r>
            <a:endParaRPr lang="en-US" dirty="0"/>
          </a:p>
        </p:txBody>
      </p:sp>
      <p:sp>
        <p:nvSpPr>
          <p:cNvPr id="14341" name="Rectangle 3"/>
          <p:cNvSpPr>
            <a:spLocks noGrp="1" noChangeArrowheads="1"/>
          </p:cNvSpPr>
          <p:nvPr>
            <p:ph type="body" idx="1"/>
          </p:nvPr>
        </p:nvSpPr>
        <p:spPr/>
        <p:txBody>
          <a:bodyPr/>
          <a:lstStyle/>
          <a:p>
            <a:pPr marL="0" indent="0">
              <a:buNone/>
            </a:pPr>
            <a:r>
              <a:rPr lang="en-US" i="1" dirty="0">
                <a:solidFill>
                  <a:schemeClr val="accent2"/>
                </a:solidFill>
              </a:rPr>
              <a:t>Basic idea:</a:t>
            </a:r>
          </a:p>
          <a:p>
            <a:r>
              <a:rPr lang="en-US" i="1" dirty="0">
                <a:solidFill>
                  <a:schemeClr val="accent2"/>
                </a:solidFill>
              </a:rPr>
              <a:t>select node for expansion </a:t>
            </a:r>
            <a:r>
              <a:rPr lang="en-US" sz="2400" dirty="0"/>
              <a:t>with minimal </a:t>
            </a:r>
            <a:r>
              <a:rPr lang="en-US" sz="2400" i="1" dirty="0">
                <a:solidFill>
                  <a:schemeClr val="accent2"/>
                </a:solidFill>
              </a:rPr>
              <a:t>evaluation function </a:t>
            </a:r>
            <a:r>
              <a:rPr lang="en-US" sz="2400" b="1" i="1" dirty="0">
                <a:solidFill>
                  <a:schemeClr val="accent2"/>
                </a:solidFill>
                <a:latin typeface="Times New Roman" pitchFamily="18" charset="0"/>
              </a:rPr>
              <a:t>f(n)</a:t>
            </a:r>
          </a:p>
          <a:p>
            <a:pPr lvl="1"/>
            <a:r>
              <a:rPr lang="en-US" dirty="0"/>
              <a:t>where</a:t>
            </a:r>
            <a:r>
              <a:rPr lang="en-US" sz="2000" b="1" i="1" dirty="0">
                <a:solidFill>
                  <a:schemeClr val="accent2"/>
                </a:solidFill>
                <a:latin typeface="Times New Roman" pitchFamily="18" charset="0"/>
              </a:rPr>
              <a:t> </a:t>
            </a:r>
            <a:r>
              <a:rPr lang="en-US" b="1" i="1" dirty="0">
                <a:solidFill>
                  <a:schemeClr val="accent2"/>
                </a:solidFill>
                <a:latin typeface="Times New Roman" pitchFamily="18" charset="0"/>
              </a:rPr>
              <a:t>f(n) </a:t>
            </a:r>
            <a:r>
              <a:rPr lang="en-US" dirty="0"/>
              <a:t>is some function that </a:t>
            </a:r>
            <a:r>
              <a:rPr lang="en-US" sz="2000" dirty="0"/>
              <a:t>includes </a:t>
            </a:r>
            <a:r>
              <a:rPr lang="en-US" sz="2400" b="1" i="1" dirty="0">
                <a:solidFill>
                  <a:schemeClr val="accent2"/>
                </a:solidFill>
                <a:latin typeface="Times New Roman" pitchFamily="18" charset="0"/>
              </a:rPr>
              <a:t>estimate heuristic h(n)</a:t>
            </a:r>
            <a:r>
              <a:rPr lang="en-US" sz="2000" b="1" i="1" dirty="0">
                <a:solidFill>
                  <a:schemeClr val="accent2"/>
                </a:solidFill>
                <a:latin typeface="Times New Roman" pitchFamily="18" charset="0"/>
              </a:rPr>
              <a:t> </a:t>
            </a:r>
            <a:r>
              <a:rPr lang="en-US" sz="2000" dirty="0"/>
              <a:t>of the remaining distance to goal</a:t>
            </a:r>
            <a:endParaRPr lang="en-US" sz="2400" b="1" i="1" dirty="0">
              <a:solidFill>
                <a:schemeClr val="accent2"/>
              </a:solidFill>
              <a:latin typeface="Times New Roman" pitchFamily="18" charset="0"/>
            </a:endParaRPr>
          </a:p>
          <a:p>
            <a:pPr lvl="1"/>
            <a:endParaRPr lang="en-US" sz="2000" dirty="0"/>
          </a:p>
          <a:p>
            <a:r>
              <a:rPr lang="en-US" dirty="0"/>
              <a:t>Implement using priority queue</a:t>
            </a:r>
          </a:p>
          <a:p>
            <a:r>
              <a:rPr lang="en-US" dirty="0"/>
              <a:t>Exactly UCS with </a:t>
            </a:r>
            <a:r>
              <a:rPr lang="en-US" i="1" dirty="0">
                <a:solidFill>
                  <a:schemeClr val="accent2"/>
                </a:solidFill>
                <a:latin typeface="Times New Roman" pitchFamily="18" charset="0"/>
              </a:rPr>
              <a:t>f(n) </a:t>
            </a:r>
            <a:r>
              <a:rPr lang="en-US" dirty="0"/>
              <a:t>replacing </a:t>
            </a:r>
            <a:r>
              <a:rPr lang="en-US" i="1" dirty="0">
                <a:solidFill>
                  <a:schemeClr val="accent2"/>
                </a:solidFill>
                <a:latin typeface="Times New Roman" pitchFamily="18" charset="0"/>
              </a:rPr>
              <a:t>g(n)</a:t>
            </a:r>
          </a:p>
          <a:p>
            <a:pPr lvl="1"/>
            <a:endParaRPr lang="en-US" b="1" i="1" dirty="0">
              <a:solidFill>
                <a:schemeClr val="accent2"/>
              </a:solidFill>
              <a:latin typeface="Times New Roman" pitchFamily="18" charset="0"/>
            </a:endParaRP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37</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5419963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p:txBody>
          <a:bodyPr/>
          <a:lstStyle/>
          <a:p>
            <a:r>
              <a:rPr lang="en-US" i="1" dirty="0"/>
              <a:t>Greedy</a:t>
            </a:r>
            <a:r>
              <a:rPr lang="en-US" dirty="0"/>
              <a:t> best-first search: </a:t>
            </a:r>
            <a:r>
              <a:rPr lang="en-US" i="1" dirty="0">
                <a:solidFill>
                  <a:schemeClr val="accent2"/>
                </a:solidFill>
                <a:latin typeface="Times New Roman" pitchFamily="18" charset="0"/>
              </a:rPr>
              <a:t>f(n) = h(n)</a:t>
            </a:r>
            <a:br>
              <a:rPr lang="en-US" i="1" dirty="0">
                <a:solidFill>
                  <a:schemeClr val="accent2"/>
                </a:solidFill>
                <a:latin typeface="Times New Roman" pitchFamily="18" charset="0"/>
              </a:rPr>
            </a:br>
            <a:endParaRPr lang="en-US" dirty="0"/>
          </a:p>
        </p:txBody>
      </p:sp>
      <p:sp>
        <p:nvSpPr>
          <p:cNvPr id="14341" name="Rectangle 3"/>
          <p:cNvSpPr>
            <a:spLocks noGrp="1" noChangeArrowheads="1"/>
          </p:cNvSpPr>
          <p:nvPr>
            <p:ph type="body" idx="1"/>
          </p:nvPr>
        </p:nvSpPr>
        <p:spPr/>
        <p:txBody>
          <a:bodyPr/>
          <a:lstStyle/>
          <a:p>
            <a:r>
              <a:rPr lang="en-US" dirty="0"/>
              <a:t>Expands the node that </a:t>
            </a:r>
            <a:r>
              <a:rPr lang="en-US" i="1" dirty="0">
                <a:solidFill>
                  <a:schemeClr val="accent2"/>
                </a:solidFill>
              </a:rPr>
              <a:t>is estimated </a:t>
            </a:r>
            <a:r>
              <a:rPr lang="en-US" dirty="0"/>
              <a:t>to be closest to goal </a:t>
            </a:r>
          </a:p>
          <a:p>
            <a:r>
              <a:rPr lang="en-US" dirty="0"/>
              <a:t>Completely ignores </a:t>
            </a:r>
            <a:r>
              <a:rPr lang="en-US" i="1" dirty="0">
                <a:solidFill>
                  <a:schemeClr val="accent2"/>
                </a:solidFill>
              </a:rPr>
              <a:t>g(n): </a:t>
            </a:r>
            <a:r>
              <a:rPr lang="en-US" dirty="0"/>
              <a:t>the</a:t>
            </a:r>
            <a:r>
              <a:rPr lang="en-US" i="1" dirty="0">
                <a:solidFill>
                  <a:schemeClr val="accent2"/>
                </a:solidFill>
              </a:rPr>
              <a:t> </a:t>
            </a:r>
            <a:r>
              <a:rPr lang="en-US" dirty="0"/>
              <a:t>cost to get to </a:t>
            </a:r>
            <a:r>
              <a:rPr lang="en-US" i="1" dirty="0">
                <a:solidFill>
                  <a:schemeClr val="accent2"/>
                </a:solidFill>
              </a:rPr>
              <a:t>n</a:t>
            </a:r>
          </a:p>
          <a:p>
            <a:r>
              <a:rPr lang="en-US" dirty="0" smtClean="0"/>
              <a:t>In our Romanian map, </a:t>
            </a:r>
            <a:r>
              <a:rPr lang="en-US" i="1" dirty="0">
                <a:latin typeface="Times New Roman" pitchFamily="18" charset="0"/>
              </a:rPr>
              <a:t>h(n) = </a:t>
            </a:r>
            <a:r>
              <a:rPr lang="en-US" i="1" dirty="0" err="1">
                <a:latin typeface="Times New Roman" pitchFamily="18" charset="0"/>
              </a:rPr>
              <a:t>h</a:t>
            </a:r>
            <a:r>
              <a:rPr lang="en-US" i="1" baseline="-25000" dirty="0" err="1">
                <a:latin typeface="Times New Roman" pitchFamily="18" charset="0"/>
              </a:rPr>
              <a:t>SLD</a:t>
            </a:r>
            <a:r>
              <a:rPr lang="en-US" i="1" dirty="0">
                <a:latin typeface="Times New Roman" pitchFamily="18" charset="0"/>
              </a:rPr>
              <a:t>(n)</a:t>
            </a:r>
            <a:r>
              <a:rPr lang="en-US" dirty="0"/>
              <a:t> = straight-line distance from </a:t>
            </a:r>
            <a:r>
              <a:rPr lang="en-US" i="1" dirty="0" smtClean="0">
                <a:solidFill>
                  <a:schemeClr val="accent2"/>
                </a:solidFill>
              </a:rPr>
              <a:t>n</a:t>
            </a:r>
            <a:r>
              <a:rPr lang="en-US" dirty="0" smtClean="0"/>
              <a:t> </a:t>
            </a:r>
            <a:r>
              <a:rPr lang="en-US" dirty="0"/>
              <a:t>to </a:t>
            </a:r>
            <a:r>
              <a:rPr lang="en-US" dirty="0" smtClean="0"/>
              <a:t>Bucharest</a:t>
            </a:r>
          </a:p>
          <a:p>
            <a:r>
              <a:rPr lang="en-US" dirty="0" smtClean="0"/>
              <a:t>In a grid, the heuristic distance can be calculated using the “Manhattan distance”:</a:t>
            </a:r>
          </a:p>
          <a:p>
            <a:endParaRPr lang="en-US" dirty="0"/>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38</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4419600"/>
            <a:ext cx="5638800" cy="1129597"/>
          </a:xfrm>
          <a:prstGeom prst="rect">
            <a:avLst/>
          </a:prstGeom>
        </p:spPr>
      </p:pic>
    </p:spTree>
    <p:extLst>
      <p:ext uri="{BB962C8B-B14F-4D97-AF65-F5344CB8AC3E}">
        <p14:creationId xmlns:p14="http://schemas.microsoft.com/office/powerpoint/2010/main" val="25800828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p:txBody>
          <a:bodyPr/>
          <a:lstStyle/>
          <a:p>
            <a:r>
              <a:rPr lang="en-US" dirty="0"/>
              <a:t>Greedy best-first </a:t>
            </a:r>
            <a:r>
              <a:rPr lang="en-US" dirty="0" smtClean="0"/>
              <a:t>search </a:t>
            </a:r>
            <a:endParaRPr lang="en-US" dirty="0"/>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39</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295400"/>
            <a:ext cx="6178444" cy="5377249"/>
          </a:xfrm>
          <a:prstGeom prst="rect">
            <a:avLst/>
          </a:prstGeom>
        </p:spPr>
      </p:pic>
      <p:sp>
        <p:nvSpPr>
          <p:cNvPr id="9" name="Rectangle 8"/>
          <p:cNvSpPr/>
          <p:nvPr/>
        </p:nvSpPr>
        <p:spPr>
          <a:xfrm>
            <a:off x="5867400" y="3254458"/>
            <a:ext cx="3124200" cy="830997"/>
          </a:xfrm>
          <a:prstGeom prst="rect">
            <a:avLst/>
          </a:prstGeom>
        </p:spPr>
        <p:txBody>
          <a:bodyPr wrap="square">
            <a:spAutoFit/>
          </a:bodyPr>
          <a:lstStyle/>
          <a:p>
            <a:r>
              <a:rPr lang="en-US" sz="2400" dirty="0" smtClean="0"/>
              <a:t>Code from </a:t>
            </a:r>
            <a:r>
              <a:rPr lang="en-US" sz="2400" dirty="0"/>
              <a:t>Amit Patel</a:t>
            </a:r>
          </a:p>
          <a:p>
            <a:pPr algn="ctr"/>
            <a:r>
              <a:rPr lang="en-US" sz="2400" dirty="0" smtClean="0"/>
              <a:t>of Red Blob Games</a:t>
            </a:r>
            <a:endParaRPr lang="en-US" sz="2400" dirty="0"/>
          </a:p>
        </p:txBody>
      </p:sp>
    </p:spTree>
    <p:extLst>
      <p:ext uri="{BB962C8B-B14F-4D97-AF65-F5344CB8AC3E}">
        <p14:creationId xmlns:p14="http://schemas.microsoft.com/office/powerpoint/2010/main" val="103421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8" name="Rectangle 2"/>
          <p:cNvSpPr>
            <a:spLocks noGrp="1" noChangeArrowheads="1"/>
          </p:cNvSpPr>
          <p:nvPr>
            <p:ph type="title"/>
          </p:nvPr>
        </p:nvSpPr>
        <p:spPr/>
        <p:txBody>
          <a:bodyPr/>
          <a:lstStyle/>
          <a:p>
            <a:r>
              <a:rPr lang="en-US" dirty="0" smtClean="0"/>
              <a:t>Review: Search problem definition</a:t>
            </a:r>
            <a:endParaRPr lang="en-US" dirty="0"/>
          </a:p>
        </p:txBody>
      </p:sp>
      <p:sp>
        <p:nvSpPr>
          <p:cNvPr id="38919" name="Rectangle 3"/>
          <p:cNvSpPr>
            <a:spLocks noGrp="1" noChangeArrowheads="1"/>
          </p:cNvSpPr>
          <p:nvPr>
            <p:ph type="body" idx="1"/>
          </p:nvPr>
        </p:nvSpPr>
        <p:spPr>
          <a:xfrm>
            <a:off x="685800" y="1260475"/>
            <a:ext cx="7772400" cy="4824413"/>
          </a:xfrm>
        </p:spPr>
        <p:txBody>
          <a:bodyPr/>
          <a:lstStyle/>
          <a:p>
            <a:pPr marL="914400" lvl="1" indent="-457200">
              <a:lnSpc>
                <a:spcPct val="90000"/>
              </a:lnSpc>
              <a:spcBef>
                <a:spcPts val="300"/>
              </a:spcBef>
              <a:buFontTx/>
              <a:buAutoNum type="arabicPeriod"/>
            </a:pPr>
            <a:r>
              <a:rPr lang="en-US" i="1">
                <a:solidFill>
                  <a:schemeClr val="accent2"/>
                </a:solidFill>
              </a:rPr>
              <a:t>States</a:t>
            </a:r>
            <a:r>
              <a:rPr lang="en-US"/>
              <a:t>: a set </a:t>
            </a:r>
            <a:r>
              <a:rPr lang="en-US" b="1" i="1">
                <a:latin typeface="Times" pitchFamily="18" charset="0"/>
                <a:cs typeface="Times" pitchFamily="18" charset="0"/>
              </a:rPr>
              <a:t>S</a:t>
            </a:r>
          </a:p>
          <a:p>
            <a:pPr marL="914400" lvl="1" indent="-457200">
              <a:lnSpc>
                <a:spcPct val="90000"/>
              </a:lnSpc>
              <a:spcBef>
                <a:spcPts val="300"/>
              </a:spcBef>
              <a:buFontTx/>
              <a:buAutoNum type="arabicPeriod"/>
            </a:pPr>
            <a:endParaRPr lang="en-US" sz="200" b="1" i="1">
              <a:latin typeface="Times" pitchFamily="18" charset="0"/>
              <a:cs typeface="Times" pitchFamily="18" charset="0"/>
            </a:endParaRPr>
          </a:p>
          <a:p>
            <a:pPr marL="914400" lvl="1" indent="-457200">
              <a:lnSpc>
                <a:spcPct val="90000"/>
              </a:lnSpc>
              <a:spcBef>
                <a:spcPts val="300"/>
              </a:spcBef>
              <a:buFontTx/>
              <a:buAutoNum type="arabicPeriod"/>
            </a:pPr>
            <a:r>
              <a:rPr lang="en-US" i="1"/>
              <a:t>A</a:t>
            </a:r>
            <a:r>
              <a:rPr lang="en-US"/>
              <a:t>n </a:t>
            </a:r>
            <a:r>
              <a:rPr lang="en-US" i="1">
                <a:solidFill>
                  <a:schemeClr val="accent2"/>
                </a:solidFill>
              </a:rPr>
              <a:t>initial state </a:t>
            </a:r>
            <a:r>
              <a:rPr lang="en-US" b="1" i="1" err="1">
                <a:latin typeface="Times" pitchFamily="18" charset="0"/>
                <a:cs typeface="Times" pitchFamily="18" charset="0"/>
              </a:rPr>
              <a:t>s</a:t>
            </a:r>
            <a:r>
              <a:rPr lang="en-US" b="1" i="1" baseline="-25000" err="1">
                <a:latin typeface="Times" pitchFamily="18" charset="0"/>
                <a:cs typeface="Times" pitchFamily="18" charset="0"/>
              </a:rPr>
              <a:t>i</a:t>
            </a:r>
            <a:r>
              <a:rPr lang="en-US" b="1" i="1" err="1">
                <a:latin typeface="Times" pitchFamily="18" charset="0"/>
                <a:cs typeface="Times" pitchFamily="18" charset="0"/>
                <a:sym typeface="Symbol"/>
              </a:rPr>
              <a:t></a:t>
            </a:r>
            <a:r>
              <a:rPr lang="en-US" b="1" i="1" err="1">
                <a:latin typeface="Times" pitchFamily="18" charset="0"/>
                <a:cs typeface="Times" pitchFamily="18" charset="0"/>
              </a:rPr>
              <a:t>S</a:t>
            </a:r>
            <a:endParaRPr lang="en-US" b="1" i="1">
              <a:latin typeface="Times" pitchFamily="18" charset="0"/>
              <a:cs typeface="Times" pitchFamily="18" charset="0"/>
            </a:endParaRPr>
          </a:p>
          <a:p>
            <a:pPr marL="914400" lvl="1" indent="-457200">
              <a:lnSpc>
                <a:spcPct val="90000"/>
              </a:lnSpc>
              <a:spcBef>
                <a:spcPts val="300"/>
              </a:spcBef>
              <a:buFontTx/>
              <a:buAutoNum type="arabicPeriod"/>
            </a:pPr>
            <a:r>
              <a:rPr lang="en-US" i="1">
                <a:solidFill>
                  <a:schemeClr val="accent2"/>
                </a:solidFill>
              </a:rPr>
              <a:t>Actions</a:t>
            </a:r>
            <a:r>
              <a:rPr lang="en-US" i="1"/>
              <a:t>: a </a:t>
            </a:r>
            <a:r>
              <a:rPr lang="en-US" i="1">
                <a:solidFill>
                  <a:schemeClr val="accent2"/>
                </a:solidFill>
              </a:rPr>
              <a:t>set </a:t>
            </a:r>
            <a:r>
              <a:rPr lang="en-US" b="1" i="1">
                <a:latin typeface="Times" pitchFamily="18" charset="0"/>
                <a:cs typeface="Times" pitchFamily="18" charset="0"/>
              </a:rPr>
              <a:t>A</a:t>
            </a:r>
          </a:p>
          <a:p>
            <a:pPr marL="1314450" lvl="2" indent="-457200">
              <a:lnSpc>
                <a:spcPct val="90000"/>
              </a:lnSpc>
              <a:spcBef>
                <a:spcPts val="300"/>
              </a:spcBef>
            </a:pPr>
            <a:r>
              <a:rPr lang="en-US" sz="2000" b="1" i="1">
                <a:latin typeface="Times" pitchFamily="18" charset="0"/>
                <a:cs typeface="Times" pitchFamily="18" charset="0"/>
                <a:sym typeface="Symbol" pitchFamily="18" charset="2"/>
              </a:rPr>
              <a:t> </a:t>
            </a:r>
            <a:r>
              <a:rPr lang="en-US" sz="2000" b="1" i="1">
                <a:latin typeface="Times" pitchFamily="18" charset="0"/>
                <a:cs typeface="Times" pitchFamily="18" charset="0"/>
              </a:rPr>
              <a:t>s Actions(s) </a:t>
            </a:r>
            <a:r>
              <a:rPr lang="en-US" i="1"/>
              <a:t>= the set of actions that can be executed in </a:t>
            </a:r>
            <a:r>
              <a:rPr lang="en-US" sz="2000" b="1" i="1">
                <a:latin typeface="Times" pitchFamily="18" charset="0"/>
                <a:cs typeface="Times" pitchFamily="18" charset="0"/>
              </a:rPr>
              <a:t>s</a:t>
            </a:r>
            <a:r>
              <a:rPr lang="en-US" i="1"/>
              <a:t>, 			that are </a:t>
            </a:r>
            <a:r>
              <a:rPr lang="en-US" i="1">
                <a:solidFill>
                  <a:schemeClr val="accent2"/>
                </a:solidFill>
              </a:rPr>
              <a:t>applicable</a:t>
            </a:r>
            <a:r>
              <a:rPr lang="en-US"/>
              <a:t> in </a:t>
            </a:r>
            <a:r>
              <a:rPr lang="en-US" sz="2000" b="1" i="1">
                <a:latin typeface="Times" pitchFamily="18" charset="0"/>
                <a:cs typeface="Times" pitchFamily="18" charset="0"/>
              </a:rPr>
              <a:t>s</a:t>
            </a:r>
            <a:r>
              <a:rPr lang="en-US"/>
              <a:t>.</a:t>
            </a:r>
          </a:p>
          <a:p>
            <a:pPr marL="914400" lvl="1" indent="-457200">
              <a:lnSpc>
                <a:spcPct val="90000"/>
              </a:lnSpc>
              <a:spcBef>
                <a:spcPts val="300"/>
              </a:spcBef>
              <a:buFontTx/>
              <a:buAutoNum type="arabicPeriod"/>
            </a:pPr>
            <a:r>
              <a:rPr lang="en-US" i="1">
                <a:solidFill>
                  <a:schemeClr val="accent2"/>
                </a:solidFill>
              </a:rPr>
              <a:t>Transition Model</a:t>
            </a:r>
            <a:r>
              <a:rPr lang="en-US" i="1"/>
              <a:t>: </a:t>
            </a:r>
            <a:r>
              <a:rPr lang="en-US" b="1" i="1">
                <a:latin typeface="Times" pitchFamily="18" charset="0"/>
                <a:cs typeface="Times" pitchFamily="18" charset="0"/>
                <a:sym typeface="Symbol" pitchFamily="18" charset="2"/>
              </a:rPr>
              <a:t> s </a:t>
            </a:r>
            <a:r>
              <a:rPr lang="en-US" b="1" i="1" err="1">
                <a:latin typeface="Times" pitchFamily="18" charset="0"/>
                <a:cs typeface="Times" pitchFamily="18" charset="0"/>
                <a:sym typeface="Symbol" pitchFamily="18" charset="2"/>
              </a:rPr>
              <a:t>a</a:t>
            </a:r>
            <a:r>
              <a:rPr lang="en-US" b="1" i="1" err="1">
                <a:latin typeface="Times" pitchFamily="18" charset="0"/>
                <a:cs typeface="Times" pitchFamily="18" charset="0"/>
                <a:sym typeface="Symbol"/>
              </a:rPr>
              <a:t>Actions</a:t>
            </a:r>
            <a:r>
              <a:rPr lang="en-US" b="1" i="1">
                <a:latin typeface="Times" pitchFamily="18" charset="0"/>
                <a:cs typeface="Times" pitchFamily="18" charset="0"/>
                <a:sym typeface="Symbol"/>
              </a:rPr>
              <a:t>(s)</a:t>
            </a:r>
            <a:r>
              <a:rPr lang="en-US" b="1" i="1">
                <a:latin typeface="Times" pitchFamily="18" charset="0"/>
                <a:cs typeface="Times" pitchFamily="18" charset="0"/>
                <a:sym typeface="Symbol" pitchFamily="18" charset="2"/>
              </a:rPr>
              <a:t> </a:t>
            </a:r>
            <a:r>
              <a:rPr lang="en-US" b="1" i="1">
                <a:latin typeface="Times" pitchFamily="18" charset="0"/>
                <a:cs typeface="Times" pitchFamily="18" charset="0"/>
              </a:rPr>
              <a:t>Result(s, a)</a:t>
            </a:r>
            <a:r>
              <a:rPr lang="en-US" i="1">
                <a:latin typeface="Times" pitchFamily="18" charset="0"/>
                <a:cs typeface="Times" pitchFamily="18" charset="0"/>
              </a:rPr>
              <a:t> </a:t>
            </a:r>
            <a:r>
              <a:rPr lang="en-US" i="1">
                <a:sym typeface="Symbol" pitchFamily="18" charset="2"/>
              </a:rPr>
              <a:t> </a:t>
            </a:r>
            <a:r>
              <a:rPr lang="en-US" b="1" i="1" err="1">
                <a:latin typeface="Times" pitchFamily="18" charset="0"/>
                <a:cs typeface="Times" pitchFamily="18" charset="0"/>
              </a:rPr>
              <a:t>s</a:t>
            </a:r>
            <a:r>
              <a:rPr lang="en-US" b="1" i="1" baseline="-25000" err="1">
                <a:latin typeface="Times" pitchFamily="18" charset="0"/>
                <a:cs typeface="Times" pitchFamily="18" charset="0"/>
              </a:rPr>
              <a:t>r</a:t>
            </a:r>
            <a:r>
              <a:rPr lang="en-US" b="1" i="1">
                <a:latin typeface="Times" pitchFamily="18" charset="0"/>
                <a:cs typeface="Times" pitchFamily="18" charset="0"/>
              </a:rPr>
              <a:t> </a:t>
            </a:r>
          </a:p>
          <a:p>
            <a:pPr lvl="2">
              <a:lnSpc>
                <a:spcPct val="90000"/>
              </a:lnSpc>
              <a:spcBef>
                <a:spcPts val="300"/>
              </a:spcBef>
            </a:pPr>
            <a:r>
              <a:rPr lang="en-US" sz="2000" b="1" i="1" err="1">
                <a:latin typeface="Times" pitchFamily="18" charset="0"/>
                <a:cs typeface="Times" pitchFamily="18" charset="0"/>
              </a:rPr>
              <a:t>s</a:t>
            </a:r>
            <a:r>
              <a:rPr lang="en-US" i="1" baseline="-25000" err="1"/>
              <a:t>r</a:t>
            </a:r>
            <a:r>
              <a:rPr lang="en-US" i="1"/>
              <a:t> is called a </a:t>
            </a:r>
            <a:r>
              <a:rPr lang="en-US" i="1">
                <a:solidFill>
                  <a:srgbClr val="0000FF"/>
                </a:solidFill>
              </a:rPr>
              <a:t>successor </a:t>
            </a:r>
            <a:r>
              <a:rPr lang="en-US" i="1"/>
              <a:t>of</a:t>
            </a:r>
            <a:r>
              <a:rPr lang="en-US" i="1">
                <a:solidFill>
                  <a:srgbClr val="0000FF"/>
                </a:solidFill>
              </a:rPr>
              <a:t> </a:t>
            </a:r>
            <a:r>
              <a:rPr lang="en-US" sz="2000" b="1" i="1">
                <a:latin typeface="Times" pitchFamily="18" charset="0"/>
                <a:cs typeface="Times" pitchFamily="18" charset="0"/>
              </a:rPr>
              <a:t>s </a:t>
            </a:r>
          </a:p>
          <a:p>
            <a:pPr lvl="2">
              <a:lnSpc>
                <a:spcPct val="90000"/>
              </a:lnSpc>
              <a:spcBef>
                <a:spcPts val="300"/>
              </a:spcBef>
            </a:pPr>
            <a:r>
              <a:rPr lang="en-US" b="1" i="1">
                <a:latin typeface="Times" pitchFamily="18" charset="0"/>
                <a:cs typeface="Times" pitchFamily="18" charset="0"/>
              </a:rPr>
              <a:t>{</a:t>
            </a:r>
            <a:r>
              <a:rPr lang="en-US" b="1" i="1" err="1">
                <a:latin typeface="Times" pitchFamily="18" charset="0"/>
                <a:cs typeface="Times" pitchFamily="18" charset="0"/>
              </a:rPr>
              <a:t>s</a:t>
            </a:r>
            <a:r>
              <a:rPr lang="en-US" b="1" i="1" baseline="-25000" err="1">
                <a:latin typeface="Times" pitchFamily="18" charset="0"/>
                <a:cs typeface="Times" pitchFamily="18" charset="0"/>
              </a:rPr>
              <a:t>i</a:t>
            </a:r>
            <a:r>
              <a:rPr lang="en-US" b="1" i="1" baseline="-25000">
                <a:latin typeface="Times" pitchFamily="18" charset="0"/>
                <a:cs typeface="Times" pitchFamily="18" charset="0"/>
              </a:rPr>
              <a:t> </a:t>
            </a:r>
            <a:r>
              <a:rPr lang="en-US" b="1" i="1">
                <a:latin typeface="Times" pitchFamily="18" charset="0"/>
                <a:cs typeface="Times" pitchFamily="18" charset="0"/>
              </a:rPr>
              <a:t>}</a:t>
            </a:r>
            <a:r>
              <a:rPr lang="en-US" b="1" i="1">
                <a:latin typeface="Times" pitchFamily="18" charset="0"/>
                <a:cs typeface="Times" pitchFamily="18" charset="0"/>
                <a:sym typeface="Symbol"/>
              </a:rPr>
              <a:t></a:t>
            </a:r>
            <a:r>
              <a:rPr lang="en-US" i="1">
                <a:solidFill>
                  <a:schemeClr val="accent2"/>
                </a:solidFill>
              </a:rPr>
              <a:t> </a:t>
            </a:r>
            <a:r>
              <a:rPr lang="en-US" b="1" i="1">
                <a:latin typeface="Times" pitchFamily="18" charset="0"/>
                <a:cs typeface="Times" pitchFamily="18" charset="0"/>
              </a:rPr>
              <a:t>Successors</a:t>
            </a:r>
            <a:r>
              <a:rPr lang="en-US" i="1">
                <a:solidFill>
                  <a:schemeClr val="accent2"/>
                </a:solidFill>
              </a:rPr>
              <a:t>(</a:t>
            </a:r>
            <a:r>
              <a:rPr lang="en-US" b="1" i="1" err="1">
                <a:latin typeface="Times" pitchFamily="18" charset="0"/>
                <a:cs typeface="Times" pitchFamily="18" charset="0"/>
              </a:rPr>
              <a:t>s</a:t>
            </a:r>
            <a:r>
              <a:rPr lang="en-US" b="1" i="1" baseline="-25000" err="1">
                <a:latin typeface="Times" pitchFamily="18" charset="0"/>
                <a:cs typeface="Times" pitchFamily="18" charset="0"/>
              </a:rPr>
              <a:t>i</a:t>
            </a:r>
            <a:r>
              <a:rPr lang="en-US" b="1" i="1" baseline="-25000">
                <a:latin typeface="Times" pitchFamily="18" charset="0"/>
                <a:cs typeface="Times" pitchFamily="18" charset="0"/>
              </a:rPr>
              <a:t> </a:t>
            </a:r>
            <a:r>
              <a:rPr lang="en-US" b="1" i="1">
                <a:latin typeface="Times" pitchFamily="18" charset="0"/>
                <a:cs typeface="Times" pitchFamily="18" charset="0"/>
              </a:rPr>
              <a:t>)* </a:t>
            </a:r>
            <a:r>
              <a:rPr lang="en-US" i="1">
                <a:solidFill>
                  <a:schemeClr val="accent2"/>
                </a:solidFill>
              </a:rPr>
              <a:t>= state space</a:t>
            </a:r>
          </a:p>
          <a:p>
            <a:pPr marL="914400" lvl="1" indent="-457200">
              <a:lnSpc>
                <a:spcPct val="90000"/>
              </a:lnSpc>
              <a:spcBef>
                <a:spcPts val="300"/>
              </a:spcBef>
              <a:buFontTx/>
              <a:buAutoNum type="arabicPeriod"/>
            </a:pPr>
            <a:r>
              <a:rPr lang="en-US" i="1">
                <a:solidFill>
                  <a:schemeClr val="accent2"/>
                </a:solidFill>
              </a:rPr>
              <a:t>Path cost (</a:t>
            </a:r>
            <a:r>
              <a:rPr lang="en-US" i="1"/>
              <a:t>Performance Measure)</a:t>
            </a:r>
            <a:r>
              <a:rPr lang="en-US" i="1">
                <a:solidFill>
                  <a:schemeClr val="accent2"/>
                </a:solidFill>
              </a:rPr>
              <a:t>: </a:t>
            </a:r>
            <a:r>
              <a:rPr lang="en-US"/>
              <a:t>Must be additive</a:t>
            </a:r>
          </a:p>
          <a:p>
            <a:pPr lvl="2">
              <a:lnSpc>
                <a:spcPct val="90000"/>
              </a:lnSpc>
              <a:spcBef>
                <a:spcPts val="300"/>
              </a:spcBef>
            </a:pPr>
            <a:r>
              <a:rPr lang="en-US"/>
              <a:t>e.g. sum of distances, number of actions executed, …</a:t>
            </a:r>
          </a:p>
          <a:p>
            <a:pPr lvl="2">
              <a:lnSpc>
                <a:spcPct val="90000"/>
              </a:lnSpc>
              <a:spcBef>
                <a:spcPts val="300"/>
              </a:spcBef>
            </a:pPr>
            <a:r>
              <a:rPr lang="en-US" sz="2000" b="1" i="1">
                <a:latin typeface="Times" pitchFamily="18" charset="0"/>
                <a:cs typeface="Times" pitchFamily="18" charset="0"/>
              </a:rPr>
              <a:t>c(</a:t>
            </a:r>
            <a:r>
              <a:rPr lang="en-US" sz="2000" b="1" i="1" err="1">
                <a:latin typeface="Times" pitchFamily="18" charset="0"/>
                <a:cs typeface="Times" pitchFamily="18" charset="0"/>
              </a:rPr>
              <a:t>x,a,y</a:t>
            </a:r>
            <a:r>
              <a:rPr lang="en-US" sz="2000" b="1" i="1">
                <a:latin typeface="Times" pitchFamily="18" charset="0"/>
                <a:cs typeface="Times" pitchFamily="18" charset="0"/>
              </a:rPr>
              <a:t>) </a:t>
            </a:r>
            <a:r>
              <a:rPr lang="en-US"/>
              <a:t>is the step cost, assumed </a:t>
            </a:r>
            <a:r>
              <a:rPr lang="en-US" sz="2000" b="1" i="1">
                <a:latin typeface="Times" pitchFamily="18" charset="0"/>
                <a:cs typeface="Times" pitchFamily="18" charset="0"/>
              </a:rPr>
              <a:t>≥</a:t>
            </a:r>
            <a:r>
              <a:rPr lang="en-US"/>
              <a:t> 0</a:t>
            </a:r>
          </a:p>
          <a:p>
            <a:pPr lvl="3">
              <a:lnSpc>
                <a:spcPct val="90000"/>
              </a:lnSpc>
              <a:spcBef>
                <a:spcPts val="300"/>
              </a:spcBef>
            </a:pPr>
            <a:r>
              <a:rPr lang="en-US">
                <a:solidFill>
                  <a:srgbClr val="000000"/>
                </a:solidFill>
              </a:rPr>
              <a:t>(where action </a:t>
            </a:r>
            <a:r>
              <a:rPr lang="en-US" sz="2000" b="1" i="1">
                <a:solidFill>
                  <a:srgbClr val="000000"/>
                </a:solidFill>
                <a:latin typeface="Times" pitchFamily="18" charset="0"/>
                <a:cs typeface="Times" pitchFamily="18" charset="0"/>
              </a:rPr>
              <a:t>a </a:t>
            </a:r>
            <a:r>
              <a:rPr lang="en-US">
                <a:solidFill>
                  <a:srgbClr val="000000"/>
                </a:solidFill>
              </a:rPr>
              <a:t>goes from state </a:t>
            </a:r>
            <a:r>
              <a:rPr lang="en-US" sz="2000" b="1" i="1">
                <a:solidFill>
                  <a:srgbClr val="000000"/>
                </a:solidFill>
                <a:latin typeface="Times" pitchFamily="18" charset="0"/>
                <a:cs typeface="Times" pitchFamily="18" charset="0"/>
              </a:rPr>
              <a:t>x</a:t>
            </a:r>
            <a:r>
              <a:rPr lang="en-US">
                <a:solidFill>
                  <a:srgbClr val="000000"/>
                </a:solidFill>
              </a:rPr>
              <a:t> to state </a:t>
            </a:r>
            <a:r>
              <a:rPr lang="en-US" sz="2000" b="1" i="1">
                <a:solidFill>
                  <a:srgbClr val="000000"/>
                </a:solidFill>
                <a:latin typeface="Times" pitchFamily="18" charset="0"/>
                <a:cs typeface="Times" pitchFamily="18" charset="0"/>
              </a:rPr>
              <a:t>y</a:t>
            </a:r>
            <a:r>
              <a:rPr lang="en-US" i="1">
                <a:solidFill>
                  <a:srgbClr val="000000"/>
                </a:solidFill>
              </a:rPr>
              <a:t>)</a:t>
            </a:r>
            <a:endParaRPr lang="en-US"/>
          </a:p>
          <a:p>
            <a:pPr marL="914400" lvl="1" indent="-457200">
              <a:lnSpc>
                <a:spcPct val="90000"/>
              </a:lnSpc>
              <a:spcBef>
                <a:spcPts val="300"/>
              </a:spcBef>
              <a:buFont typeface="+mj-lt"/>
              <a:buAutoNum type="arabicPeriod" startAt="6"/>
            </a:pPr>
            <a:r>
              <a:rPr lang="en-US" i="1">
                <a:solidFill>
                  <a:schemeClr val="accent2"/>
                </a:solidFill>
              </a:rPr>
              <a:t>Goal test: </a:t>
            </a:r>
            <a:r>
              <a:rPr lang="en-US" b="1" i="1">
                <a:latin typeface="Times" pitchFamily="18" charset="0"/>
                <a:cs typeface="Times" pitchFamily="18" charset="0"/>
              </a:rPr>
              <a:t>Goal(s)</a:t>
            </a:r>
          </a:p>
          <a:p>
            <a:pPr lvl="2">
              <a:lnSpc>
                <a:spcPct val="90000"/>
              </a:lnSpc>
              <a:spcBef>
                <a:spcPts val="300"/>
              </a:spcBef>
            </a:pPr>
            <a:r>
              <a:rPr lang="en-US"/>
              <a:t> </a:t>
            </a:r>
            <a:r>
              <a:rPr lang="en-US" sz="2000"/>
              <a:t>Can be implicit, e.g. </a:t>
            </a:r>
            <a:r>
              <a:rPr lang="en-US" sz="2400" b="1" i="1">
                <a:latin typeface="Times" pitchFamily="18" charset="0"/>
                <a:cs typeface="Times" pitchFamily="18" charset="0"/>
              </a:rPr>
              <a:t>checkmate(s)</a:t>
            </a:r>
          </a:p>
          <a:p>
            <a:pPr lvl="2">
              <a:lnSpc>
                <a:spcPct val="90000"/>
              </a:lnSpc>
              <a:spcBef>
                <a:spcPts val="300"/>
              </a:spcBef>
            </a:pPr>
            <a:r>
              <a:rPr lang="en-US" sz="2000" i="1"/>
              <a:t> </a:t>
            </a:r>
            <a:r>
              <a:rPr lang="en-US" sz="2400" b="1" i="1">
                <a:latin typeface="Times" pitchFamily="18" charset="0"/>
                <a:cs typeface="Times" pitchFamily="18" charset="0"/>
              </a:rPr>
              <a:t>s</a:t>
            </a:r>
            <a:r>
              <a:rPr lang="en-US" sz="2000" i="1"/>
              <a:t> </a:t>
            </a:r>
            <a:r>
              <a:rPr lang="en-US" sz="2000"/>
              <a:t>is a </a:t>
            </a:r>
            <a:r>
              <a:rPr lang="en-US" sz="2000" i="1"/>
              <a:t>goal</a:t>
            </a:r>
            <a:r>
              <a:rPr lang="en-US" sz="2000"/>
              <a:t> </a:t>
            </a:r>
            <a:r>
              <a:rPr lang="en-US" sz="2000" i="1"/>
              <a:t>state</a:t>
            </a:r>
            <a:r>
              <a:rPr lang="en-US" sz="2000"/>
              <a:t> if </a:t>
            </a:r>
            <a:r>
              <a:rPr lang="en-US" sz="2400" b="1" i="1">
                <a:latin typeface="Times" pitchFamily="18" charset="0"/>
                <a:cs typeface="Times" pitchFamily="18" charset="0"/>
              </a:rPr>
              <a:t>Goal(s) </a:t>
            </a:r>
            <a:r>
              <a:rPr lang="en-US" sz="2000"/>
              <a:t>is</a:t>
            </a:r>
            <a:r>
              <a:rPr lang="en-US" sz="2000" i="1"/>
              <a:t> true</a:t>
            </a:r>
          </a:p>
          <a:p>
            <a:pPr lvl="1">
              <a:lnSpc>
                <a:spcPct val="90000"/>
              </a:lnSpc>
            </a:pPr>
            <a:endParaRPr lang="en-US"/>
          </a:p>
        </p:txBody>
      </p:sp>
      <p:sp>
        <p:nvSpPr>
          <p:cNvPr id="4" name="Date Placeholder 3"/>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4</a:t>
            </a:fld>
            <a:endParaRPr lang="en-US" altLang="en-US"/>
          </a:p>
        </p:txBody>
      </p:sp>
    </p:spTree>
    <p:extLst>
      <p:ext uri="{BB962C8B-B14F-4D97-AF65-F5344CB8AC3E}">
        <p14:creationId xmlns:p14="http://schemas.microsoft.com/office/powerpoint/2010/main" val="120382441"/>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BFS v. Greedy Best-First Search</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40</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4"/>
              </a:rPr>
              <a:t>https://</a:t>
            </a:r>
            <a:r>
              <a:rPr lang="en-US" sz="2400" dirty="0" err="1">
                <a:hlinkClick r:id="rId4"/>
              </a:rPr>
              <a:t>www.redblobgames.com</a:t>
            </a:r>
            <a:r>
              <a:rPr lang="en-US" sz="2400" dirty="0">
                <a:hlinkClick r:id="rId4"/>
              </a:rPr>
              <a:t>/pathfinding/a-star/</a:t>
            </a:r>
            <a:r>
              <a:rPr lang="en-US" sz="2400" dirty="0" err="1">
                <a:hlinkClick r:id="rId4"/>
              </a:rPr>
              <a:t>introduction.html</a:t>
            </a:r>
            <a:endParaRPr lang="en-US" sz="2400" dirty="0"/>
          </a:p>
        </p:txBody>
      </p:sp>
      <p:pic>
        <p:nvPicPr>
          <p:cNvPr id="6" name="04-informed-search-BFS-vs-greedy-best-first-search-red-blob-game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85800" y="1627188"/>
            <a:ext cx="7772400" cy="3908425"/>
          </a:xfrm>
        </p:spPr>
      </p:pic>
    </p:spTree>
    <p:extLst>
      <p:ext uri="{BB962C8B-B14F-4D97-AF65-F5344CB8AC3E}">
        <p14:creationId xmlns:p14="http://schemas.microsoft.com/office/powerpoint/2010/main" val="1214460462"/>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type="title"/>
          </p:nvPr>
        </p:nvSpPr>
        <p:spPr/>
        <p:txBody>
          <a:bodyPr/>
          <a:lstStyle/>
          <a:p>
            <a:r>
              <a:rPr lang="en-US"/>
              <a:t>Greedy best-first search example</a:t>
            </a:r>
          </a:p>
        </p:txBody>
      </p:sp>
      <p:pic>
        <p:nvPicPr>
          <p:cNvPr id="15365" name="Picture 3" descr="greedy-progress01c"/>
          <p:cNvPicPr>
            <a:picLocks noChangeAspect="1" noChangeArrowheads="1"/>
          </p:cNvPicPr>
          <p:nvPr/>
        </p:nvPicPr>
        <p:blipFill>
          <a:blip r:embed="rId3" cstate="print"/>
          <a:srcRect/>
          <a:stretch>
            <a:fillRect/>
          </a:stretch>
        </p:blipFill>
        <p:spPr bwMode="auto">
          <a:xfrm>
            <a:off x="1752600" y="1828800"/>
            <a:ext cx="6554788" cy="2386013"/>
          </a:xfrm>
          <a:prstGeom prst="rect">
            <a:avLst/>
          </a:prstGeom>
          <a:noFill/>
          <a:ln w="9525">
            <a:noFill/>
            <a:miter lim="800000"/>
            <a:headEnd/>
            <a:tailEnd/>
          </a:ln>
        </p:spPr>
      </p:pic>
      <p:sp>
        <p:nvSpPr>
          <p:cNvPr id="15366" name="Rectangle 4"/>
          <p:cNvSpPr>
            <a:spLocks noChangeArrowheads="1"/>
          </p:cNvSpPr>
          <p:nvPr/>
        </p:nvSpPr>
        <p:spPr bwMode="auto">
          <a:xfrm>
            <a:off x="685800" y="3670300"/>
            <a:ext cx="7772400" cy="2197100"/>
          </a:xfrm>
          <a:prstGeom prst="rect">
            <a:avLst/>
          </a:prstGeom>
          <a:noFill/>
          <a:ln w="9525">
            <a:noFill/>
            <a:miter lim="800000"/>
            <a:headEnd/>
            <a:tailEnd/>
          </a:ln>
        </p:spPr>
        <p:txBody>
          <a:bodyPr lIns="92075" tIns="46038" rIns="92075" bIns="46038"/>
          <a:lstStyle/>
          <a:p>
            <a:pPr marL="342900" indent="-342900">
              <a:spcBef>
                <a:spcPct val="20000"/>
              </a:spcBef>
              <a:buClr>
                <a:srgbClr val="000099"/>
              </a:buClr>
              <a:buSzPct val="100000"/>
              <a:buFont typeface="Symbol" pitchFamily="18" charset="2"/>
              <a:buChar char="·"/>
            </a:pPr>
            <a:r>
              <a:rPr lang="en-US" sz="1600" b="1">
                <a:latin typeface="Arial" charset="0"/>
              </a:rPr>
              <a:t>Initial State = Arad</a:t>
            </a:r>
          </a:p>
          <a:p>
            <a:pPr marL="342900" indent="-342900">
              <a:spcBef>
                <a:spcPct val="20000"/>
              </a:spcBef>
              <a:buClr>
                <a:srgbClr val="000099"/>
              </a:buClr>
              <a:buSzPct val="100000"/>
              <a:buFont typeface="Symbol" pitchFamily="18" charset="2"/>
              <a:buChar char="·"/>
            </a:pPr>
            <a:r>
              <a:rPr lang="en-US" sz="1600" b="1">
                <a:latin typeface="Arial" charset="0"/>
              </a:rPr>
              <a:t>Goal State = Bucharest</a:t>
            </a:r>
          </a:p>
        </p:txBody>
      </p:sp>
      <p:pic>
        <p:nvPicPr>
          <p:cNvPr id="15367" name="Picture 5" descr="Marthachart"/>
          <p:cNvPicPr>
            <a:picLocks noChangeAspect="1" noChangeArrowheads="1"/>
          </p:cNvPicPr>
          <p:nvPr/>
        </p:nvPicPr>
        <p:blipFill>
          <a:blip r:embed="rId4" cstate="print"/>
          <a:srcRect l="5952" t="12000" r="7143" b="16000"/>
          <a:stretch>
            <a:fillRect/>
          </a:stretch>
        </p:blipFill>
        <p:spPr bwMode="auto">
          <a:xfrm>
            <a:off x="4098925" y="4008438"/>
            <a:ext cx="4495800" cy="2217737"/>
          </a:xfrm>
          <a:prstGeom prst="rect">
            <a:avLst/>
          </a:prstGeom>
          <a:noFill/>
          <a:ln w="15875">
            <a:solidFill>
              <a:schemeClr val="tx1"/>
            </a:solidFill>
            <a:miter lim="800000"/>
            <a:headEnd/>
            <a:tailEnd/>
          </a:ln>
        </p:spPr>
      </p:pic>
      <p:sp>
        <p:nvSpPr>
          <p:cNvPr id="15368" name="Text Box 6"/>
          <p:cNvSpPr txBox="1">
            <a:spLocks noChangeArrowheads="1"/>
          </p:cNvSpPr>
          <p:nvPr/>
        </p:nvSpPr>
        <p:spPr bwMode="auto">
          <a:xfrm>
            <a:off x="152400" y="1219200"/>
            <a:ext cx="1219200" cy="846138"/>
          </a:xfrm>
          <a:prstGeom prst="rect">
            <a:avLst/>
          </a:prstGeom>
          <a:noFill/>
          <a:ln w="9525">
            <a:noFill/>
            <a:miter lim="800000"/>
            <a:headEnd/>
            <a:tailEnd/>
          </a:ln>
        </p:spPr>
        <p:txBody>
          <a:bodyPr>
            <a:spAutoFit/>
          </a:bodyPr>
          <a:lstStyle/>
          <a:p>
            <a:pPr eaLnBrk="1" hangingPunct="1">
              <a:spcBef>
                <a:spcPct val="50000"/>
              </a:spcBef>
            </a:pPr>
            <a:r>
              <a:rPr lang="en-US" sz="1400" dirty="0">
                <a:latin typeface="Arial" charset="0"/>
              </a:rPr>
              <a:t>Frontier queue:</a:t>
            </a:r>
          </a:p>
          <a:p>
            <a:pPr eaLnBrk="1" hangingPunct="1">
              <a:spcBef>
                <a:spcPct val="50000"/>
              </a:spcBef>
            </a:pPr>
            <a:r>
              <a:rPr lang="en-US" sz="1400" dirty="0">
                <a:solidFill>
                  <a:srgbClr val="CC00CC"/>
                </a:solidFill>
                <a:latin typeface="Arial" charset="0"/>
              </a:rPr>
              <a:t>Arad 366</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41</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230938811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2" descr="greedy-progress02c"/>
          <p:cNvPicPr>
            <a:picLocks noChangeAspect="1" noChangeArrowheads="1"/>
          </p:cNvPicPr>
          <p:nvPr/>
        </p:nvPicPr>
        <p:blipFill>
          <a:blip r:embed="rId3" cstate="print"/>
          <a:srcRect/>
          <a:stretch>
            <a:fillRect/>
          </a:stretch>
        </p:blipFill>
        <p:spPr bwMode="auto">
          <a:xfrm>
            <a:off x="1752600" y="1828800"/>
            <a:ext cx="6554788" cy="2386013"/>
          </a:xfrm>
          <a:prstGeom prst="rect">
            <a:avLst/>
          </a:prstGeom>
          <a:noFill/>
          <a:ln w="9525">
            <a:noFill/>
            <a:miter lim="800000"/>
            <a:headEnd/>
            <a:tailEnd/>
          </a:ln>
        </p:spPr>
      </p:pic>
      <p:sp>
        <p:nvSpPr>
          <p:cNvPr id="16389" name="Rectangle 3"/>
          <p:cNvSpPr>
            <a:spLocks noGrp="1" noChangeArrowheads="1"/>
          </p:cNvSpPr>
          <p:nvPr>
            <p:ph type="title"/>
          </p:nvPr>
        </p:nvSpPr>
        <p:spPr/>
        <p:txBody>
          <a:bodyPr/>
          <a:lstStyle/>
          <a:p>
            <a:r>
              <a:rPr lang="en-US"/>
              <a:t>Greedy best-first search example</a:t>
            </a:r>
          </a:p>
        </p:txBody>
      </p:sp>
      <p:pic>
        <p:nvPicPr>
          <p:cNvPr id="16390" name="Picture 4" descr="Marthachart"/>
          <p:cNvPicPr>
            <a:picLocks noChangeAspect="1" noChangeArrowheads="1"/>
          </p:cNvPicPr>
          <p:nvPr/>
        </p:nvPicPr>
        <p:blipFill>
          <a:blip r:embed="rId4" cstate="print"/>
          <a:srcRect l="5952" t="12000" r="7143" b="16000"/>
          <a:stretch>
            <a:fillRect/>
          </a:stretch>
        </p:blipFill>
        <p:spPr bwMode="auto">
          <a:xfrm>
            <a:off x="4098925" y="4008438"/>
            <a:ext cx="4495800" cy="2217737"/>
          </a:xfrm>
          <a:prstGeom prst="rect">
            <a:avLst/>
          </a:prstGeom>
          <a:noFill/>
          <a:ln w="15875">
            <a:solidFill>
              <a:schemeClr val="tx1"/>
            </a:solidFill>
            <a:miter lim="800000"/>
            <a:headEnd/>
            <a:tailEnd/>
          </a:ln>
        </p:spPr>
      </p:pic>
      <p:sp>
        <p:nvSpPr>
          <p:cNvPr id="16391" name="Text Box 7"/>
          <p:cNvSpPr txBox="1">
            <a:spLocks noChangeArrowheads="1"/>
          </p:cNvSpPr>
          <p:nvPr/>
        </p:nvSpPr>
        <p:spPr bwMode="auto">
          <a:xfrm>
            <a:off x="152400" y="1219200"/>
            <a:ext cx="2057400" cy="1277273"/>
          </a:xfrm>
          <a:prstGeom prst="rect">
            <a:avLst/>
          </a:prstGeom>
          <a:noFill/>
          <a:ln w="9525">
            <a:noFill/>
            <a:miter lim="800000"/>
            <a:headEnd/>
            <a:tailEnd/>
          </a:ln>
        </p:spPr>
        <p:txBody>
          <a:bodyPr wrap="square">
            <a:spAutoFit/>
          </a:bodyPr>
          <a:lstStyle/>
          <a:p>
            <a:pPr eaLnBrk="1" hangingPunct="1">
              <a:spcBef>
                <a:spcPct val="50000"/>
              </a:spcBef>
            </a:pPr>
            <a:r>
              <a:rPr lang="en-US" sz="1400" dirty="0">
                <a:latin typeface="Arial" charset="0"/>
              </a:rPr>
              <a:t>Frontier queue:</a:t>
            </a:r>
          </a:p>
          <a:p>
            <a:pPr eaLnBrk="1" hangingPunct="1">
              <a:spcBef>
                <a:spcPct val="50000"/>
              </a:spcBef>
            </a:pPr>
            <a:r>
              <a:rPr lang="en-US" sz="1400" dirty="0">
                <a:solidFill>
                  <a:schemeClr val="accent2"/>
                </a:solidFill>
                <a:latin typeface="Arial" charset="0"/>
              </a:rPr>
              <a:t>Sibiu 253</a:t>
            </a:r>
          </a:p>
          <a:p>
            <a:pPr eaLnBrk="1" hangingPunct="1">
              <a:spcBef>
                <a:spcPct val="50000"/>
              </a:spcBef>
            </a:pPr>
            <a:r>
              <a:rPr lang="en-US" sz="1400" dirty="0">
                <a:solidFill>
                  <a:schemeClr val="accent2"/>
                </a:solidFill>
                <a:latin typeface="Arial" charset="0"/>
              </a:rPr>
              <a:t>Timisoara 329</a:t>
            </a:r>
          </a:p>
          <a:p>
            <a:pPr eaLnBrk="1" hangingPunct="1">
              <a:spcBef>
                <a:spcPct val="50000"/>
              </a:spcBef>
            </a:pPr>
            <a:r>
              <a:rPr lang="en-US" sz="1400" dirty="0" err="1">
                <a:solidFill>
                  <a:schemeClr val="accent2"/>
                </a:solidFill>
                <a:latin typeface="Arial" charset="0"/>
              </a:rPr>
              <a:t>Zerind</a:t>
            </a:r>
            <a:r>
              <a:rPr lang="en-US" sz="1400" dirty="0">
                <a:solidFill>
                  <a:schemeClr val="accent2"/>
                </a:solidFill>
                <a:latin typeface="Arial" charset="0"/>
              </a:rPr>
              <a:t> 374</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42</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38197486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2" descr="greedy-progress03c"/>
          <p:cNvPicPr>
            <a:picLocks noChangeAspect="1" noChangeArrowheads="1"/>
          </p:cNvPicPr>
          <p:nvPr/>
        </p:nvPicPr>
        <p:blipFill>
          <a:blip r:embed="rId3" cstate="print"/>
          <a:srcRect/>
          <a:stretch>
            <a:fillRect/>
          </a:stretch>
        </p:blipFill>
        <p:spPr bwMode="auto">
          <a:xfrm>
            <a:off x="1752600" y="1828800"/>
            <a:ext cx="6554788" cy="2386013"/>
          </a:xfrm>
          <a:prstGeom prst="rect">
            <a:avLst/>
          </a:prstGeom>
          <a:noFill/>
          <a:ln w="9525">
            <a:noFill/>
            <a:miter lim="800000"/>
            <a:headEnd/>
            <a:tailEnd/>
          </a:ln>
        </p:spPr>
      </p:pic>
      <p:sp>
        <p:nvSpPr>
          <p:cNvPr id="17413" name="Rectangle 3"/>
          <p:cNvSpPr>
            <a:spLocks noGrp="1" noChangeArrowheads="1"/>
          </p:cNvSpPr>
          <p:nvPr>
            <p:ph type="title"/>
          </p:nvPr>
        </p:nvSpPr>
        <p:spPr/>
        <p:txBody>
          <a:bodyPr/>
          <a:lstStyle/>
          <a:p>
            <a:r>
              <a:rPr lang="en-US"/>
              <a:t>Greedy best-first search example</a:t>
            </a:r>
          </a:p>
        </p:txBody>
      </p:sp>
      <p:pic>
        <p:nvPicPr>
          <p:cNvPr id="17414" name="Picture 4" descr="Marthachart"/>
          <p:cNvPicPr>
            <a:picLocks noChangeAspect="1" noChangeArrowheads="1"/>
          </p:cNvPicPr>
          <p:nvPr/>
        </p:nvPicPr>
        <p:blipFill>
          <a:blip r:embed="rId4" cstate="print"/>
          <a:srcRect l="5952" t="12000" r="7143" b="16000"/>
          <a:stretch>
            <a:fillRect/>
          </a:stretch>
        </p:blipFill>
        <p:spPr bwMode="auto">
          <a:xfrm>
            <a:off x="4098925" y="4008438"/>
            <a:ext cx="4495800" cy="2217737"/>
          </a:xfrm>
          <a:prstGeom prst="rect">
            <a:avLst/>
          </a:prstGeom>
          <a:noFill/>
          <a:ln w="15875">
            <a:solidFill>
              <a:schemeClr val="tx1"/>
            </a:solidFill>
            <a:miter lim="800000"/>
            <a:headEnd/>
            <a:tailEnd/>
          </a:ln>
        </p:spPr>
      </p:pic>
      <p:sp>
        <p:nvSpPr>
          <p:cNvPr id="17415" name="Text Box 5"/>
          <p:cNvSpPr txBox="1">
            <a:spLocks noChangeArrowheads="1"/>
          </p:cNvSpPr>
          <p:nvPr/>
        </p:nvSpPr>
        <p:spPr bwMode="auto">
          <a:xfrm>
            <a:off x="152400" y="1219200"/>
            <a:ext cx="1981200" cy="2246313"/>
          </a:xfrm>
          <a:prstGeom prst="rect">
            <a:avLst/>
          </a:prstGeom>
          <a:noFill/>
          <a:ln w="9525">
            <a:noFill/>
            <a:miter lim="800000"/>
            <a:headEnd/>
            <a:tailEnd/>
          </a:ln>
        </p:spPr>
        <p:txBody>
          <a:bodyPr wrap="square">
            <a:spAutoFit/>
          </a:bodyPr>
          <a:lstStyle/>
          <a:p>
            <a:pPr eaLnBrk="1" hangingPunct="1">
              <a:spcBef>
                <a:spcPct val="50000"/>
              </a:spcBef>
            </a:pPr>
            <a:r>
              <a:rPr lang="en-US" sz="1400" dirty="0">
                <a:latin typeface="Arial" charset="0"/>
              </a:rPr>
              <a:t>Frontier queue:</a:t>
            </a:r>
          </a:p>
          <a:p>
            <a:pPr eaLnBrk="1" hangingPunct="1">
              <a:spcBef>
                <a:spcPct val="50000"/>
              </a:spcBef>
            </a:pPr>
            <a:r>
              <a:rPr lang="en-US" sz="1400" dirty="0" err="1">
                <a:solidFill>
                  <a:srgbClr val="00B050"/>
                </a:solidFill>
                <a:latin typeface="Arial" charset="0"/>
              </a:rPr>
              <a:t>Fagaras</a:t>
            </a:r>
            <a:r>
              <a:rPr lang="en-US" sz="1400" dirty="0">
                <a:solidFill>
                  <a:srgbClr val="00B050"/>
                </a:solidFill>
                <a:latin typeface="Arial" charset="0"/>
              </a:rPr>
              <a:t> 176</a:t>
            </a:r>
          </a:p>
          <a:p>
            <a:pPr eaLnBrk="1" hangingPunct="1">
              <a:spcBef>
                <a:spcPct val="50000"/>
              </a:spcBef>
            </a:pPr>
            <a:r>
              <a:rPr lang="en-US" sz="1400" dirty="0" err="1">
                <a:solidFill>
                  <a:srgbClr val="00B050"/>
                </a:solidFill>
                <a:latin typeface="Arial" charset="0"/>
              </a:rPr>
              <a:t>Rimnicu</a:t>
            </a:r>
            <a:r>
              <a:rPr lang="en-US" sz="1400" dirty="0">
                <a:solidFill>
                  <a:schemeClr val="accent2"/>
                </a:solidFill>
                <a:latin typeface="Arial" charset="0"/>
              </a:rPr>
              <a:t> </a:t>
            </a:r>
            <a:r>
              <a:rPr lang="en-US" sz="1400" dirty="0" err="1">
                <a:solidFill>
                  <a:srgbClr val="00B050"/>
                </a:solidFill>
                <a:latin typeface="Arial" charset="0"/>
              </a:rPr>
              <a:t>Vilcea</a:t>
            </a:r>
            <a:r>
              <a:rPr lang="en-US" sz="1400" dirty="0">
                <a:solidFill>
                  <a:srgbClr val="00B050"/>
                </a:solidFill>
                <a:latin typeface="Arial" charset="0"/>
              </a:rPr>
              <a:t> 193</a:t>
            </a:r>
          </a:p>
          <a:p>
            <a:pPr eaLnBrk="1" hangingPunct="1">
              <a:spcBef>
                <a:spcPct val="50000"/>
              </a:spcBef>
            </a:pPr>
            <a:r>
              <a:rPr lang="en-US" sz="1400" dirty="0">
                <a:solidFill>
                  <a:schemeClr val="accent2"/>
                </a:solidFill>
                <a:latin typeface="Arial" charset="0"/>
              </a:rPr>
              <a:t>Timisoara 329</a:t>
            </a:r>
          </a:p>
          <a:p>
            <a:pPr eaLnBrk="1" hangingPunct="1">
              <a:spcBef>
                <a:spcPct val="50000"/>
              </a:spcBef>
            </a:pPr>
            <a:r>
              <a:rPr lang="en-US" sz="1400" dirty="0">
                <a:solidFill>
                  <a:srgbClr val="00B050"/>
                </a:solidFill>
                <a:latin typeface="Arial" charset="0"/>
              </a:rPr>
              <a:t>Arad 366</a:t>
            </a:r>
          </a:p>
          <a:p>
            <a:pPr eaLnBrk="1" hangingPunct="1">
              <a:spcBef>
                <a:spcPct val="50000"/>
              </a:spcBef>
            </a:pPr>
            <a:r>
              <a:rPr lang="en-US" sz="1400" dirty="0" err="1">
                <a:solidFill>
                  <a:schemeClr val="accent2"/>
                </a:solidFill>
                <a:latin typeface="Arial" charset="0"/>
              </a:rPr>
              <a:t>Zerind</a:t>
            </a:r>
            <a:r>
              <a:rPr lang="en-US" sz="1400" dirty="0">
                <a:solidFill>
                  <a:schemeClr val="accent2"/>
                </a:solidFill>
                <a:latin typeface="Arial" charset="0"/>
              </a:rPr>
              <a:t> 374</a:t>
            </a:r>
          </a:p>
          <a:p>
            <a:pPr eaLnBrk="1" hangingPunct="1">
              <a:spcBef>
                <a:spcPct val="50000"/>
              </a:spcBef>
            </a:pPr>
            <a:r>
              <a:rPr lang="en-US" sz="1400" dirty="0">
                <a:solidFill>
                  <a:srgbClr val="00B050"/>
                </a:solidFill>
                <a:latin typeface="Arial" charset="0"/>
              </a:rPr>
              <a:t>Oradea 380</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43</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47148258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2" descr="greedy-progress04c"/>
          <p:cNvPicPr>
            <a:picLocks noChangeAspect="1" noChangeArrowheads="1"/>
          </p:cNvPicPr>
          <p:nvPr/>
        </p:nvPicPr>
        <p:blipFill>
          <a:blip r:embed="rId3" cstate="print"/>
          <a:srcRect/>
          <a:stretch>
            <a:fillRect/>
          </a:stretch>
        </p:blipFill>
        <p:spPr bwMode="auto">
          <a:xfrm>
            <a:off x="1752600" y="1812925"/>
            <a:ext cx="6581775" cy="2397125"/>
          </a:xfrm>
          <a:prstGeom prst="rect">
            <a:avLst/>
          </a:prstGeom>
          <a:noFill/>
          <a:ln w="9525">
            <a:noFill/>
            <a:miter lim="800000"/>
            <a:headEnd/>
            <a:tailEnd/>
          </a:ln>
        </p:spPr>
      </p:pic>
      <p:sp>
        <p:nvSpPr>
          <p:cNvPr id="18437" name="Rectangle 3"/>
          <p:cNvSpPr>
            <a:spLocks noGrp="1" noChangeArrowheads="1"/>
          </p:cNvSpPr>
          <p:nvPr>
            <p:ph type="title"/>
          </p:nvPr>
        </p:nvSpPr>
        <p:spPr/>
        <p:txBody>
          <a:bodyPr/>
          <a:lstStyle/>
          <a:p>
            <a:r>
              <a:rPr lang="en-US"/>
              <a:t>Greedy best-first search example</a:t>
            </a:r>
          </a:p>
        </p:txBody>
      </p:sp>
      <p:pic>
        <p:nvPicPr>
          <p:cNvPr id="18438" name="Picture 4" descr="Marthachart"/>
          <p:cNvPicPr>
            <a:picLocks noChangeAspect="1" noChangeArrowheads="1"/>
          </p:cNvPicPr>
          <p:nvPr/>
        </p:nvPicPr>
        <p:blipFill>
          <a:blip r:embed="rId4" cstate="print"/>
          <a:srcRect l="5952" t="12000" r="7143" b="16000"/>
          <a:stretch>
            <a:fillRect/>
          </a:stretch>
        </p:blipFill>
        <p:spPr bwMode="auto">
          <a:xfrm>
            <a:off x="4098925" y="4008438"/>
            <a:ext cx="4495800" cy="2217737"/>
          </a:xfrm>
          <a:prstGeom prst="rect">
            <a:avLst/>
          </a:prstGeom>
          <a:noFill/>
          <a:ln w="15875">
            <a:solidFill>
              <a:schemeClr val="tx1"/>
            </a:solidFill>
            <a:miter lim="800000"/>
            <a:headEnd/>
            <a:tailEnd/>
          </a:ln>
        </p:spPr>
      </p:pic>
      <p:sp>
        <p:nvSpPr>
          <p:cNvPr id="18439" name="Rectangle 5"/>
          <p:cNvSpPr>
            <a:spLocks noChangeArrowheads="1"/>
          </p:cNvSpPr>
          <p:nvPr/>
        </p:nvSpPr>
        <p:spPr bwMode="auto">
          <a:xfrm>
            <a:off x="581025" y="4152900"/>
            <a:ext cx="3476625" cy="2019300"/>
          </a:xfrm>
          <a:prstGeom prst="rect">
            <a:avLst/>
          </a:prstGeom>
          <a:noFill/>
          <a:ln w="9525">
            <a:noFill/>
            <a:miter lim="800000"/>
            <a:headEnd/>
            <a:tailEnd/>
          </a:ln>
        </p:spPr>
        <p:txBody>
          <a:bodyPr lIns="92075" tIns="46038" rIns="92075" bIns="46038"/>
          <a:lstStyle/>
          <a:p>
            <a:pPr marL="342900" indent="-342900">
              <a:spcBef>
                <a:spcPct val="20000"/>
              </a:spcBef>
              <a:buClr>
                <a:srgbClr val="000099"/>
              </a:buClr>
              <a:buSzPct val="100000"/>
              <a:buFont typeface="Symbol" pitchFamily="18" charset="2"/>
              <a:buChar char="·"/>
            </a:pPr>
            <a:endParaRPr lang="en-US" sz="1400" b="1">
              <a:latin typeface="Arial" charset="0"/>
            </a:endParaRPr>
          </a:p>
          <a:p>
            <a:pPr marL="342900" indent="-342900">
              <a:spcBef>
                <a:spcPct val="20000"/>
              </a:spcBef>
              <a:buClr>
                <a:srgbClr val="000099"/>
              </a:buClr>
              <a:buSzPct val="100000"/>
              <a:buFont typeface="Symbol" pitchFamily="18" charset="2"/>
              <a:buNone/>
            </a:pPr>
            <a:r>
              <a:rPr lang="en-US" sz="2800" b="1" i="1">
                <a:solidFill>
                  <a:srgbClr val="CC00CC"/>
                </a:solidFill>
                <a:latin typeface="Arial" charset="0"/>
              </a:rPr>
              <a:t>Goal reached !!</a:t>
            </a:r>
            <a:r>
              <a:rPr lang="en-US" sz="1600" b="1">
                <a:latin typeface="Arial" charset="0"/>
              </a:rPr>
              <a:t> </a:t>
            </a:r>
          </a:p>
        </p:txBody>
      </p:sp>
      <p:sp>
        <p:nvSpPr>
          <p:cNvPr id="18440" name="Text Box 6"/>
          <p:cNvSpPr txBox="1">
            <a:spLocks noChangeArrowheads="1"/>
          </p:cNvSpPr>
          <p:nvPr/>
        </p:nvSpPr>
        <p:spPr bwMode="auto">
          <a:xfrm>
            <a:off x="152400" y="1219200"/>
            <a:ext cx="2438400" cy="2569934"/>
          </a:xfrm>
          <a:prstGeom prst="rect">
            <a:avLst/>
          </a:prstGeom>
          <a:noFill/>
          <a:ln w="9525">
            <a:noFill/>
            <a:miter lim="800000"/>
            <a:headEnd/>
            <a:tailEnd/>
          </a:ln>
        </p:spPr>
        <p:txBody>
          <a:bodyPr wrap="square">
            <a:spAutoFit/>
          </a:bodyPr>
          <a:lstStyle/>
          <a:p>
            <a:pPr eaLnBrk="1" hangingPunct="1">
              <a:spcBef>
                <a:spcPct val="50000"/>
              </a:spcBef>
            </a:pPr>
            <a:r>
              <a:rPr lang="en-US" sz="1400" dirty="0">
                <a:latin typeface="Arial" charset="0"/>
              </a:rPr>
              <a:t>Frontier queue:</a:t>
            </a:r>
          </a:p>
          <a:p>
            <a:pPr eaLnBrk="1" hangingPunct="1">
              <a:spcBef>
                <a:spcPct val="50000"/>
              </a:spcBef>
            </a:pPr>
            <a:r>
              <a:rPr lang="en-US" sz="1400" dirty="0">
                <a:solidFill>
                  <a:srgbClr val="C00000"/>
                </a:solidFill>
                <a:latin typeface="Arial" charset="0"/>
              </a:rPr>
              <a:t>Bucharest 0</a:t>
            </a:r>
          </a:p>
          <a:p>
            <a:pPr eaLnBrk="1" hangingPunct="1">
              <a:spcBef>
                <a:spcPct val="50000"/>
              </a:spcBef>
            </a:pPr>
            <a:r>
              <a:rPr lang="en-US" sz="1400" dirty="0" err="1">
                <a:solidFill>
                  <a:srgbClr val="00B050"/>
                </a:solidFill>
                <a:latin typeface="Arial" charset="0"/>
              </a:rPr>
              <a:t>Rimnicu</a:t>
            </a:r>
            <a:r>
              <a:rPr lang="en-US" sz="1400" dirty="0">
                <a:solidFill>
                  <a:schemeClr val="accent2"/>
                </a:solidFill>
                <a:latin typeface="Arial" charset="0"/>
              </a:rPr>
              <a:t> </a:t>
            </a:r>
            <a:r>
              <a:rPr lang="en-US" sz="1400" dirty="0" err="1">
                <a:solidFill>
                  <a:srgbClr val="00B050"/>
                </a:solidFill>
                <a:latin typeface="Arial" charset="0"/>
              </a:rPr>
              <a:t>Vilcea</a:t>
            </a:r>
            <a:r>
              <a:rPr lang="en-US" sz="1400" dirty="0">
                <a:solidFill>
                  <a:srgbClr val="00B050"/>
                </a:solidFill>
                <a:latin typeface="Arial" charset="0"/>
              </a:rPr>
              <a:t> 193</a:t>
            </a:r>
          </a:p>
          <a:p>
            <a:pPr eaLnBrk="1" hangingPunct="1">
              <a:spcBef>
                <a:spcPct val="50000"/>
              </a:spcBef>
            </a:pPr>
            <a:r>
              <a:rPr lang="en-US" sz="1400" dirty="0">
                <a:solidFill>
                  <a:srgbClr val="C00000"/>
                </a:solidFill>
                <a:latin typeface="Arial" charset="0"/>
              </a:rPr>
              <a:t>Sibiu 253</a:t>
            </a:r>
          </a:p>
          <a:p>
            <a:pPr eaLnBrk="1" hangingPunct="1">
              <a:spcBef>
                <a:spcPct val="50000"/>
              </a:spcBef>
            </a:pPr>
            <a:r>
              <a:rPr lang="en-US" sz="1400" dirty="0">
                <a:solidFill>
                  <a:schemeClr val="accent2"/>
                </a:solidFill>
                <a:latin typeface="Arial" charset="0"/>
              </a:rPr>
              <a:t>Timisoara 329</a:t>
            </a:r>
          </a:p>
          <a:p>
            <a:pPr eaLnBrk="1" hangingPunct="1">
              <a:spcBef>
                <a:spcPct val="50000"/>
              </a:spcBef>
            </a:pPr>
            <a:r>
              <a:rPr lang="en-US" sz="1400" dirty="0">
                <a:solidFill>
                  <a:srgbClr val="00B050"/>
                </a:solidFill>
                <a:latin typeface="Arial" charset="0"/>
              </a:rPr>
              <a:t>Arad 366</a:t>
            </a:r>
          </a:p>
          <a:p>
            <a:pPr eaLnBrk="1" hangingPunct="1">
              <a:spcBef>
                <a:spcPct val="50000"/>
              </a:spcBef>
            </a:pPr>
            <a:r>
              <a:rPr lang="en-US" sz="1400" dirty="0" err="1">
                <a:solidFill>
                  <a:schemeClr val="accent2"/>
                </a:solidFill>
                <a:latin typeface="Arial" charset="0"/>
              </a:rPr>
              <a:t>Zerind</a:t>
            </a:r>
            <a:r>
              <a:rPr lang="en-US" sz="1400" dirty="0">
                <a:solidFill>
                  <a:schemeClr val="accent2"/>
                </a:solidFill>
                <a:latin typeface="Arial" charset="0"/>
              </a:rPr>
              <a:t> 374</a:t>
            </a:r>
          </a:p>
          <a:p>
            <a:pPr eaLnBrk="1" hangingPunct="1">
              <a:spcBef>
                <a:spcPct val="50000"/>
              </a:spcBef>
            </a:pPr>
            <a:r>
              <a:rPr lang="en-US" sz="1400" dirty="0">
                <a:solidFill>
                  <a:srgbClr val="00B050"/>
                </a:solidFill>
                <a:latin typeface="Arial" charset="0"/>
              </a:rPr>
              <a:t>Oradea 380</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44</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201089283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p:nvPr>
        </p:nvSpPr>
        <p:spPr/>
        <p:txBody>
          <a:bodyPr/>
          <a:lstStyle/>
          <a:p>
            <a:r>
              <a:rPr lang="en-US"/>
              <a:t>Properties of greedy best-first search</a:t>
            </a:r>
          </a:p>
        </p:txBody>
      </p:sp>
      <p:sp>
        <p:nvSpPr>
          <p:cNvPr id="19461" name="Rectangle 3"/>
          <p:cNvSpPr>
            <a:spLocks noGrp="1" noChangeArrowheads="1"/>
          </p:cNvSpPr>
          <p:nvPr>
            <p:ph type="body" idx="1"/>
          </p:nvPr>
        </p:nvSpPr>
        <p:spPr>
          <a:xfrm>
            <a:off x="893763" y="1295400"/>
            <a:ext cx="8054975" cy="4572000"/>
          </a:xfrm>
        </p:spPr>
        <p:txBody>
          <a:bodyPr/>
          <a:lstStyle/>
          <a:p>
            <a:r>
              <a:rPr lang="en-US" i="1" u="sng">
                <a:solidFill>
                  <a:schemeClr val="accent2"/>
                </a:solidFill>
              </a:rPr>
              <a:t>Optimal?</a:t>
            </a:r>
            <a:r>
              <a:rPr lang="en-US" i="1">
                <a:solidFill>
                  <a:schemeClr val="accent2"/>
                </a:solidFill>
              </a:rPr>
              <a:t> 	</a:t>
            </a:r>
          </a:p>
          <a:p>
            <a:pPr lvl="1"/>
            <a:r>
              <a:rPr lang="en-US"/>
              <a:t>No!</a:t>
            </a:r>
          </a:p>
          <a:p>
            <a:pPr lvl="2"/>
            <a:r>
              <a:rPr lang="en-US" sz="1600"/>
              <a:t>Found: </a:t>
            </a:r>
            <a:r>
              <a:rPr lang="en-US" sz="1600" i="1">
                <a:solidFill>
                  <a:schemeClr val="accent2"/>
                </a:solidFill>
              </a:rPr>
              <a:t>Arad </a:t>
            </a:r>
            <a:r>
              <a:rPr lang="en-US" sz="1600" i="1">
                <a:solidFill>
                  <a:schemeClr val="accent2"/>
                </a:solidFill>
                <a:sym typeface="Wingdings" pitchFamily="2" charset="2"/>
              </a:rPr>
              <a:t></a:t>
            </a:r>
            <a:r>
              <a:rPr lang="en-US" sz="1600" i="1">
                <a:solidFill>
                  <a:schemeClr val="accent2"/>
                </a:solidFill>
              </a:rPr>
              <a:t> Sibiu </a:t>
            </a:r>
            <a:r>
              <a:rPr lang="en-US" sz="1600" i="1">
                <a:solidFill>
                  <a:schemeClr val="accent2"/>
                </a:solidFill>
                <a:sym typeface="Wingdings" pitchFamily="2" charset="2"/>
              </a:rPr>
              <a:t> Fagaras  Bucharest (450km)</a:t>
            </a:r>
            <a:r>
              <a:rPr lang="en-US" i="1">
                <a:solidFill>
                  <a:schemeClr val="accent2"/>
                </a:solidFill>
                <a:sym typeface="Wingdings" pitchFamily="2" charset="2"/>
              </a:rPr>
              <a:t> </a:t>
            </a:r>
          </a:p>
          <a:p>
            <a:pPr lvl="2"/>
            <a:r>
              <a:rPr lang="en-US" sz="1600">
                <a:sym typeface="Wingdings" pitchFamily="2" charset="2"/>
              </a:rPr>
              <a:t>Shorter: </a:t>
            </a:r>
            <a:r>
              <a:rPr lang="en-US" sz="1600" i="1">
                <a:solidFill>
                  <a:schemeClr val="accent2"/>
                </a:solidFill>
              </a:rPr>
              <a:t>Arad </a:t>
            </a:r>
            <a:r>
              <a:rPr lang="en-US" sz="1600" i="1">
                <a:solidFill>
                  <a:schemeClr val="accent2"/>
                </a:solidFill>
                <a:sym typeface="Wingdings" pitchFamily="2" charset="2"/>
              </a:rPr>
              <a:t></a:t>
            </a:r>
            <a:r>
              <a:rPr lang="en-US" sz="1600" i="1">
                <a:solidFill>
                  <a:schemeClr val="accent2"/>
                </a:solidFill>
              </a:rPr>
              <a:t> Sibiu </a:t>
            </a:r>
            <a:r>
              <a:rPr lang="en-US" sz="1600" i="1">
                <a:solidFill>
                  <a:schemeClr val="accent2"/>
                </a:solidFill>
                <a:sym typeface="Wingdings" pitchFamily="2" charset="2"/>
              </a:rPr>
              <a:t> Rimnicu Vilcea   Pitesti Bucharest</a:t>
            </a:r>
            <a:r>
              <a:rPr lang="en-US" i="1">
                <a:solidFill>
                  <a:schemeClr val="accent2"/>
                </a:solidFill>
                <a:sym typeface="Wingdings" pitchFamily="2" charset="2"/>
              </a:rPr>
              <a:t> (418km)</a:t>
            </a:r>
          </a:p>
        </p:txBody>
      </p:sp>
      <p:grpSp>
        <p:nvGrpSpPr>
          <p:cNvPr id="2" name="Group 30"/>
          <p:cNvGrpSpPr>
            <a:grpSpLocks/>
          </p:cNvGrpSpPr>
          <p:nvPr/>
        </p:nvGrpSpPr>
        <p:grpSpPr bwMode="auto">
          <a:xfrm>
            <a:off x="1512888" y="2792413"/>
            <a:ext cx="6324600" cy="3471862"/>
            <a:chOff x="336" y="144"/>
            <a:chExt cx="4944" cy="2688"/>
          </a:xfrm>
        </p:grpSpPr>
        <p:pic>
          <p:nvPicPr>
            <p:cNvPr id="19463" name="Picture 31" descr="graph1Martha"/>
            <p:cNvPicPr>
              <a:picLocks noChangeAspect="1" noChangeArrowheads="1"/>
            </p:cNvPicPr>
            <p:nvPr/>
          </p:nvPicPr>
          <p:blipFill>
            <a:blip r:embed="rId3" cstate="print"/>
            <a:srcRect t="10439" r="3847" b="6058"/>
            <a:stretch>
              <a:fillRect/>
            </a:stretch>
          </p:blipFill>
          <p:spPr bwMode="auto">
            <a:xfrm>
              <a:off x="480" y="144"/>
              <a:ext cx="4800" cy="2688"/>
            </a:xfrm>
            <a:prstGeom prst="rect">
              <a:avLst/>
            </a:prstGeom>
            <a:noFill/>
            <a:ln w="15875">
              <a:solidFill>
                <a:schemeClr val="tx1"/>
              </a:solidFill>
              <a:miter lim="800000"/>
              <a:headEnd/>
              <a:tailEnd/>
            </a:ln>
          </p:spPr>
        </p:pic>
        <p:sp>
          <p:nvSpPr>
            <p:cNvPr id="19464" name="Text Box 32"/>
            <p:cNvSpPr txBox="1">
              <a:spLocks noChangeArrowheads="1"/>
            </p:cNvSpPr>
            <p:nvPr/>
          </p:nvSpPr>
          <p:spPr bwMode="auto">
            <a:xfrm>
              <a:off x="383" y="816"/>
              <a:ext cx="240" cy="118"/>
            </a:xfrm>
            <a:prstGeom prst="rect">
              <a:avLst/>
            </a:prstGeom>
            <a:solidFill>
              <a:schemeClr val="bg1"/>
            </a:solidFill>
            <a:ln w="9525">
              <a:noFill/>
              <a:miter lim="800000"/>
              <a:headEnd/>
              <a:tailEnd/>
            </a:ln>
          </p:spPr>
          <p:txBody>
            <a:bodyPr lIns="0" tIns="0" rIns="0" bIns="0">
              <a:spAutoFit/>
            </a:bodyPr>
            <a:lstStyle/>
            <a:p>
              <a:pPr algn="r" eaLnBrk="1" hangingPunct="1"/>
              <a:r>
                <a:rPr lang="en-US" sz="1000">
                  <a:solidFill>
                    <a:schemeClr val="accent2"/>
                  </a:solidFill>
                </a:rPr>
                <a:t>Arad</a:t>
              </a:r>
            </a:p>
          </p:txBody>
        </p:sp>
        <p:sp>
          <p:nvSpPr>
            <p:cNvPr id="19465" name="Text Box 33"/>
            <p:cNvSpPr txBox="1">
              <a:spLocks noChangeArrowheads="1"/>
            </p:cNvSpPr>
            <p:nvPr/>
          </p:nvSpPr>
          <p:spPr bwMode="auto">
            <a:xfrm>
              <a:off x="528" y="1200"/>
              <a:ext cx="143" cy="177"/>
            </a:xfrm>
            <a:prstGeom prst="rect">
              <a:avLst/>
            </a:prstGeom>
            <a:solidFill>
              <a:schemeClr val="bg1"/>
            </a:solidFill>
            <a:ln w="9525">
              <a:noFill/>
              <a:miter lim="800000"/>
              <a:headEnd/>
              <a:tailEnd/>
            </a:ln>
          </p:spPr>
          <p:txBody>
            <a:bodyPr lIns="0" rIns="0">
              <a:spAutoFit/>
            </a:bodyPr>
            <a:lstStyle/>
            <a:p>
              <a:pPr algn="r" eaLnBrk="1" hangingPunct="1">
                <a:spcBef>
                  <a:spcPct val="50000"/>
                </a:spcBef>
              </a:pPr>
              <a:r>
                <a:rPr lang="en-US" sz="900">
                  <a:solidFill>
                    <a:schemeClr val="accent2"/>
                  </a:solidFill>
                </a:rPr>
                <a:t>118</a:t>
              </a:r>
            </a:p>
          </p:txBody>
        </p:sp>
        <p:sp>
          <p:nvSpPr>
            <p:cNvPr id="19466" name="Oval 34"/>
            <p:cNvSpPr>
              <a:spLocks noChangeArrowheads="1"/>
            </p:cNvSpPr>
            <p:nvPr/>
          </p:nvSpPr>
          <p:spPr bwMode="auto">
            <a:xfrm>
              <a:off x="336" y="768"/>
              <a:ext cx="672" cy="240"/>
            </a:xfrm>
            <a:prstGeom prst="ellipse">
              <a:avLst/>
            </a:prstGeom>
            <a:noFill/>
            <a:ln w="25400">
              <a:solidFill>
                <a:schemeClr val="tx1"/>
              </a:solidFill>
              <a:miter lim="800000"/>
              <a:headEnd/>
              <a:tailEnd/>
            </a:ln>
          </p:spPr>
          <p:txBody>
            <a:bodyPr wrap="none" anchor="ctr"/>
            <a:lstStyle/>
            <a:p>
              <a:endParaRPr lang="en-US"/>
            </a:p>
          </p:txBody>
        </p:sp>
        <p:sp>
          <p:nvSpPr>
            <p:cNvPr id="19467" name="Oval 35"/>
            <p:cNvSpPr>
              <a:spLocks noChangeArrowheads="1"/>
            </p:cNvSpPr>
            <p:nvPr/>
          </p:nvSpPr>
          <p:spPr bwMode="auto">
            <a:xfrm>
              <a:off x="3072" y="2160"/>
              <a:ext cx="1145" cy="301"/>
            </a:xfrm>
            <a:prstGeom prst="ellipse">
              <a:avLst/>
            </a:prstGeom>
            <a:noFill/>
            <a:ln w="25400">
              <a:solidFill>
                <a:schemeClr val="tx1"/>
              </a:solidFill>
              <a:miter lim="800000"/>
              <a:headEnd/>
              <a:tailEnd/>
            </a:ln>
          </p:spPr>
          <p:txBody>
            <a:bodyPr wrap="none" anchor="ctr"/>
            <a:lstStyle/>
            <a:p>
              <a:endParaRPr lang="en-US"/>
            </a:p>
          </p:txBody>
        </p:sp>
      </p:grpSp>
      <p:sp>
        <p:nvSpPr>
          <p:cNvPr id="3" name="Slide Number Placeholder 2"/>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45</a:t>
            </a:fld>
            <a:endParaRPr lang="en-US" altLang="en-US"/>
          </a:p>
        </p:txBody>
      </p:sp>
      <p:sp>
        <p:nvSpPr>
          <p:cNvPr id="4" name="Date Placeholder 3"/>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9682550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BFS v. </a:t>
            </a:r>
            <a:r>
              <a:rPr lang="en-US" smtClean="0"/>
              <a:t>Greedy Best-First Search</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46</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4"/>
              </a:rPr>
              <a:t>https://</a:t>
            </a:r>
            <a:r>
              <a:rPr lang="en-US" sz="2400" dirty="0" err="1">
                <a:hlinkClick r:id="rId4"/>
              </a:rPr>
              <a:t>www.redblobgames.com</a:t>
            </a:r>
            <a:r>
              <a:rPr lang="en-US" sz="2400" dirty="0">
                <a:hlinkClick r:id="rId4"/>
              </a:rPr>
              <a:t>/pathfinding/a-star/</a:t>
            </a:r>
            <a:r>
              <a:rPr lang="en-US" sz="2400" dirty="0" err="1">
                <a:hlinkClick r:id="rId4"/>
              </a:rPr>
              <a:t>introduction.html</a:t>
            </a:r>
            <a:endParaRPr lang="en-US" sz="2400" dirty="0"/>
          </a:p>
        </p:txBody>
      </p:sp>
      <p:pic>
        <p:nvPicPr>
          <p:cNvPr id="8" name="04-informed-search-BFS-vs-greedy-best-first-search-red-blob-games-2">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85800" y="1568450"/>
            <a:ext cx="7772400" cy="4025900"/>
          </a:xfrm>
        </p:spPr>
      </p:pic>
    </p:spTree>
    <p:extLst>
      <p:ext uri="{BB962C8B-B14F-4D97-AF65-F5344CB8AC3E}">
        <p14:creationId xmlns:p14="http://schemas.microsoft.com/office/powerpoint/2010/main" val="635841567"/>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ChangeArrowheads="1"/>
          </p:cNvSpPr>
          <p:nvPr>
            <p:ph type="title"/>
          </p:nvPr>
        </p:nvSpPr>
        <p:spPr/>
        <p:txBody>
          <a:bodyPr/>
          <a:lstStyle/>
          <a:p>
            <a:r>
              <a:rPr lang="en-US"/>
              <a:t>Properties of greedy best-first search</a:t>
            </a:r>
          </a:p>
        </p:txBody>
      </p:sp>
      <p:sp>
        <p:nvSpPr>
          <p:cNvPr id="20485" name="Rectangle 3"/>
          <p:cNvSpPr>
            <a:spLocks noGrp="1" noChangeArrowheads="1"/>
          </p:cNvSpPr>
          <p:nvPr>
            <p:ph type="body" sz="half" idx="1"/>
          </p:nvPr>
        </p:nvSpPr>
        <p:spPr>
          <a:xfrm>
            <a:off x="685800" y="1295400"/>
            <a:ext cx="5334000" cy="4572000"/>
          </a:xfrm>
        </p:spPr>
        <p:txBody>
          <a:bodyPr/>
          <a:lstStyle/>
          <a:p>
            <a:r>
              <a:rPr lang="en-US" sz="2000" i="1" u="sng">
                <a:solidFill>
                  <a:schemeClr val="accent2"/>
                </a:solidFill>
              </a:rPr>
              <a:t>Complete?</a:t>
            </a:r>
            <a:r>
              <a:rPr lang="en-US" sz="2000" i="1">
                <a:solidFill>
                  <a:schemeClr val="accent2"/>
                </a:solidFill>
              </a:rPr>
              <a:t> 	</a:t>
            </a:r>
          </a:p>
          <a:p>
            <a:pPr lvl="1"/>
            <a:r>
              <a:rPr lang="en-US" sz="1800"/>
              <a:t>No – can get stuck in loops, </a:t>
            </a:r>
          </a:p>
          <a:p>
            <a:pPr lvl="1"/>
            <a:r>
              <a:rPr lang="en-US" sz="1800"/>
              <a:t>e.g., Iasi </a:t>
            </a:r>
            <a:r>
              <a:rPr lang="en-US" sz="1800">
                <a:sym typeface="Wingdings" pitchFamily="2" charset="2"/>
              </a:rPr>
              <a:t></a:t>
            </a:r>
            <a:r>
              <a:rPr lang="en-US" sz="1800"/>
              <a:t> Neamt </a:t>
            </a:r>
            <a:r>
              <a:rPr lang="en-US" sz="1800">
                <a:sym typeface="Wingdings" pitchFamily="2" charset="2"/>
              </a:rPr>
              <a:t></a:t>
            </a:r>
            <a:r>
              <a:rPr lang="en-US" sz="1800"/>
              <a:t> Iasi </a:t>
            </a:r>
            <a:r>
              <a:rPr lang="en-US" sz="1800">
                <a:sym typeface="Wingdings" pitchFamily="2" charset="2"/>
              </a:rPr>
              <a:t></a:t>
            </a:r>
            <a:r>
              <a:rPr lang="en-US" sz="1800"/>
              <a:t> Neamt </a:t>
            </a:r>
            <a:r>
              <a:rPr lang="en-US" sz="1800">
                <a:sym typeface="Wingdings" pitchFamily="2" charset="2"/>
              </a:rPr>
              <a:t></a:t>
            </a:r>
            <a:r>
              <a:rPr lang="en-US" sz="1800"/>
              <a:t>…</a:t>
            </a:r>
          </a:p>
        </p:txBody>
      </p:sp>
      <p:pic>
        <p:nvPicPr>
          <p:cNvPr id="20486" name="Picture 4" descr="graph1Martha"/>
          <p:cNvPicPr>
            <a:picLocks noChangeAspect="1" noChangeArrowheads="1"/>
          </p:cNvPicPr>
          <p:nvPr/>
        </p:nvPicPr>
        <p:blipFill>
          <a:blip r:embed="rId3" cstate="print"/>
          <a:srcRect l="-2" t="10439" r="3847" b="6058"/>
          <a:stretch>
            <a:fillRect/>
          </a:stretch>
        </p:blipFill>
        <p:spPr bwMode="auto">
          <a:xfrm>
            <a:off x="1752600" y="2590800"/>
            <a:ext cx="6477000" cy="3625850"/>
          </a:xfrm>
          <a:prstGeom prst="rect">
            <a:avLst/>
          </a:prstGeom>
          <a:noFill/>
          <a:ln w="15875">
            <a:solidFill>
              <a:schemeClr val="tx1"/>
            </a:solidFill>
            <a:miter lim="800000"/>
            <a:headEnd/>
            <a:tailEnd/>
          </a:ln>
        </p:spPr>
      </p:pic>
      <p:sp>
        <p:nvSpPr>
          <p:cNvPr id="20487" name="Line 5"/>
          <p:cNvSpPr>
            <a:spLocks noChangeShapeType="1"/>
          </p:cNvSpPr>
          <p:nvPr/>
        </p:nvSpPr>
        <p:spPr bwMode="auto">
          <a:xfrm>
            <a:off x="4795838" y="3429000"/>
            <a:ext cx="6350" cy="534988"/>
          </a:xfrm>
          <a:prstGeom prst="line">
            <a:avLst/>
          </a:prstGeom>
          <a:noFill/>
          <a:ln w="57150">
            <a:solidFill>
              <a:schemeClr val="accent2"/>
            </a:solidFill>
            <a:round/>
            <a:headEnd/>
            <a:tailEnd type="triangle" w="med" len="med"/>
          </a:ln>
        </p:spPr>
        <p:txBody>
          <a:bodyPr lIns="92075" tIns="46038" rIns="92075" bIns="46038"/>
          <a:lstStyle/>
          <a:p>
            <a:endParaRPr lang="en-US"/>
          </a:p>
        </p:txBody>
      </p:sp>
      <p:sp>
        <p:nvSpPr>
          <p:cNvPr id="20488" name="Text Box 6"/>
          <p:cNvSpPr txBox="1">
            <a:spLocks noChangeArrowheads="1"/>
          </p:cNvSpPr>
          <p:nvPr/>
        </p:nvSpPr>
        <p:spPr bwMode="auto">
          <a:xfrm>
            <a:off x="4435475" y="3089275"/>
            <a:ext cx="874713" cy="339725"/>
          </a:xfrm>
          <a:prstGeom prst="rect">
            <a:avLst/>
          </a:prstGeom>
          <a:noFill/>
          <a:ln w="9525" algn="ctr">
            <a:noFill/>
            <a:miter lim="800000"/>
            <a:headEnd/>
            <a:tailEnd/>
          </a:ln>
        </p:spPr>
        <p:txBody>
          <a:bodyPr lIns="92075" tIns="46038" rIns="92075" bIns="46038">
            <a:spAutoFit/>
          </a:bodyPr>
          <a:lstStyle/>
          <a:p>
            <a:pPr marL="342900" indent="-342900">
              <a:lnSpc>
                <a:spcPct val="90000"/>
              </a:lnSpc>
              <a:spcBef>
                <a:spcPct val="50000"/>
              </a:spcBef>
              <a:buClr>
                <a:srgbClr val="000099"/>
              </a:buClr>
              <a:buSzPct val="100000"/>
              <a:buFont typeface="Symbol" pitchFamily="18" charset="2"/>
              <a:buNone/>
            </a:pPr>
            <a:r>
              <a:rPr lang="en-US" sz="1800" b="1" i="1">
                <a:solidFill>
                  <a:schemeClr val="accent2"/>
                </a:solidFill>
                <a:latin typeface="Arial" charset="0"/>
              </a:rPr>
              <a:t>Goal</a:t>
            </a:r>
          </a:p>
        </p:txBody>
      </p:sp>
      <p:sp>
        <p:nvSpPr>
          <p:cNvPr id="20489" name="Line 7"/>
          <p:cNvSpPr>
            <a:spLocks noChangeShapeType="1"/>
          </p:cNvSpPr>
          <p:nvPr/>
        </p:nvSpPr>
        <p:spPr bwMode="auto">
          <a:xfrm flipH="1">
            <a:off x="6946900" y="3154363"/>
            <a:ext cx="381000" cy="274637"/>
          </a:xfrm>
          <a:prstGeom prst="line">
            <a:avLst/>
          </a:prstGeom>
          <a:noFill/>
          <a:ln w="57150">
            <a:solidFill>
              <a:schemeClr val="accent2"/>
            </a:solidFill>
            <a:round/>
            <a:headEnd/>
            <a:tailEnd type="triangle" w="med" len="med"/>
          </a:ln>
        </p:spPr>
        <p:txBody>
          <a:bodyPr lIns="92075" tIns="46038" rIns="92075" bIns="46038"/>
          <a:lstStyle/>
          <a:p>
            <a:endParaRPr lang="en-US"/>
          </a:p>
        </p:txBody>
      </p:sp>
      <p:sp>
        <p:nvSpPr>
          <p:cNvPr id="20490" name="Text Box 8"/>
          <p:cNvSpPr txBox="1">
            <a:spLocks noChangeArrowheads="1"/>
          </p:cNvSpPr>
          <p:nvPr/>
        </p:nvSpPr>
        <p:spPr bwMode="auto">
          <a:xfrm>
            <a:off x="6900863" y="2784475"/>
            <a:ext cx="874712" cy="339725"/>
          </a:xfrm>
          <a:prstGeom prst="rect">
            <a:avLst/>
          </a:prstGeom>
          <a:noFill/>
          <a:ln w="9525" algn="ctr">
            <a:noFill/>
            <a:miter lim="800000"/>
            <a:headEnd/>
            <a:tailEnd/>
          </a:ln>
        </p:spPr>
        <p:txBody>
          <a:bodyPr lIns="92075" tIns="46038" rIns="92075" bIns="46038">
            <a:spAutoFit/>
          </a:bodyPr>
          <a:lstStyle/>
          <a:p>
            <a:pPr marL="342900" indent="-342900">
              <a:lnSpc>
                <a:spcPct val="90000"/>
              </a:lnSpc>
              <a:spcBef>
                <a:spcPct val="50000"/>
              </a:spcBef>
              <a:buClr>
                <a:srgbClr val="000099"/>
              </a:buClr>
              <a:buSzPct val="100000"/>
              <a:buFont typeface="Symbol" pitchFamily="18" charset="2"/>
              <a:buNone/>
            </a:pPr>
            <a:r>
              <a:rPr lang="en-US" sz="1800" b="1" i="1">
                <a:solidFill>
                  <a:schemeClr val="accent2"/>
                </a:solidFill>
                <a:latin typeface="Arial" charset="0"/>
              </a:rPr>
              <a:t>Initial</a:t>
            </a:r>
          </a:p>
        </p:txBody>
      </p:sp>
      <p:sp>
        <p:nvSpPr>
          <p:cNvPr id="2" name="Slide Number Placeholder 1"/>
          <p:cNvSpPr>
            <a:spLocks noGrp="1"/>
          </p:cNvSpPr>
          <p:nvPr>
            <p:ph type="sldNum" sz="quarter" idx="12"/>
          </p:nvPr>
        </p:nvSpPr>
        <p:spPr/>
        <p:txBody>
          <a:bodyPr/>
          <a:lstStyle/>
          <a:p>
            <a:pPr>
              <a:defRPr/>
            </a:pPr>
            <a:r>
              <a:rPr lang="en-US" altLang="en-US"/>
              <a:t>       </a:t>
            </a:r>
            <a:fld id="{3740A43A-E58B-4DA0-93E6-33D4816EB64A}" type="slidenum">
              <a:rPr lang="en-US" altLang="en-US" smtClean="0"/>
              <a:pPr>
                <a:defRPr/>
              </a:pPr>
              <a:t>47</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365709986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8" name="Rectangle 2"/>
          <p:cNvSpPr>
            <a:spLocks noGrp="1" noChangeArrowheads="1"/>
          </p:cNvSpPr>
          <p:nvPr>
            <p:ph type="title"/>
          </p:nvPr>
        </p:nvSpPr>
        <p:spPr/>
        <p:txBody>
          <a:bodyPr/>
          <a:lstStyle/>
          <a:p>
            <a:r>
              <a:rPr lang="en-US"/>
              <a:t>Properties of greedy best-first search</a:t>
            </a:r>
          </a:p>
        </p:txBody>
      </p:sp>
      <p:sp>
        <p:nvSpPr>
          <p:cNvPr id="21509" name="Rectangle 3"/>
          <p:cNvSpPr>
            <a:spLocks noGrp="1" noChangeArrowheads="1"/>
          </p:cNvSpPr>
          <p:nvPr>
            <p:ph type="body" idx="1"/>
          </p:nvPr>
        </p:nvSpPr>
        <p:spPr>
          <a:xfrm>
            <a:off x="599186" y="1258279"/>
            <a:ext cx="8229600" cy="4572000"/>
          </a:xfrm>
        </p:spPr>
        <p:txBody>
          <a:bodyPr/>
          <a:lstStyle/>
          <a:p>
            <a:r>
              <a:rPr lang="en-US" i="1" u="sng" dirty="0">
                <a:solidFill>
                  <a:schemeClr val="accent2"/>
                </a:solidFill>
              </a:rPr>
              <a:t>Complete?</a:t>
            </a:r>
            <a:r>
              <a:rPr lang="en-US" i="1" dirty="0">
                <a:solidFill>
                  <a:schemeClr val="accent2"/>
                </a:solidFill>
              </a:rPr>
              <a:t>  </a:t>
            </a:r>
            <a:r>
              <a:rPr lang="en-US" dirty="0"/>
              <a:t>No – can get stuck in loops, </a:t>
            </a:r>
          </a:p>
          <a:p>
            <a:pPr lvl="1"/>
            <a:r>
              <a:rPr lang="en-US" dirty="0"/>
              <a:t>e.g., Iasi </a:t>
            </a:r>
            <a:r>
              <a:rPr lang="en-US" dirty="0">
                <a:sym typeface="Wingdings" pitchFamily="2" charset="2"/>
              </a:rPr>
              <a:t></a:t>
            </a:r>
            <a:r>
              <a:rPr lang="en-US" dirty="0"/>
              <a:t> </a:t>
            </a:r>
            <a:r>
              <a:rPr lang="en-US" dirty="0" err="1"/>
              <a:t>Neamt</a:t>
            </a:r>
            <a:r>
              <a:rPr lang="en-US" dirty="0"/>
              <a:t> </a:t>
            </a:r>
            <a:r>
              <a:rPr lang="en-US" dirty="0">
                <a:sym typeface="Wingdings" pitchFamily="2" charset="2"/>
              </a:rPr>
              <a:t></a:t>
            </a:r>
            <a:r>
              <a:rPr lang="en-US" dirty="0"/>
              <a:t> Iasi </a:t>
            </a:r>
            <a:r>
              <a:rPr lang="en-US" dirty="0">
                <a:sym typeface="Wingdings" pitchFamily="2" charset="2"/>
              </a:rPr>
              <a:t></a:t>
            </a:r>
            <a:r>
              <a:rPr lang="en-US" dirty="0"/>
              <a:t> </a:t>
            </a:r>
            <a:r>
              <a:rPr lang="en-US" dirty="0" err="1"/>
              <a:t>Neamt</a:t>
            </a:r>
            <a:r>
              <a:rPr lang="en-US" dirty="0"/>
              <a:t> </a:t>
            </a:r>
            <a:r>
              <a:rPr lang="en-US" dirty="0">
                <a:sym typeface="Wingdings" pitchFamily="2" charset="2"/>
              </a:rPr>
              <a:t></a:t>
            </a:r>
            <a:r>
              <a:rPr lang="en-US" dirty="0"/>
              <a:t> …</a:t>
            </a:r>
          </a:p>
          <a:p>
            <a:pPr lvl="1"/>
            <a:endParaRPr lang="en-US" dirty="0"/>
          </a:p>
          <a:p>
            <a:r>
              <a:rPr lang="en-US" i="1" u="sng" dirty="0">
                <a:solidFill>
                  <a:schemeClr val="accent2"/>
                </a:solidFill>
              </a:rPr>
              <a:t>Time?</a:t>
            </a:r>
            <a:r>
              <a:rPr lang="en-US" i="1" dirty="0">
                <a:solidFill>
                  <a:schemeClr val="accent2"/>
                </a:solidFill>
              </a:rPr>
              <a:t>  </a:t>
            </a:r>
            <a:r>
              <a:rPr lang="en-US" i="1" dirty="0"/>
              <a:t>O(</a:t>
            </a:r>
            <a:r>
              <a:rPr lang="en-US" i="1" dirty="0" err="1"/>
              <a:t>b</a:t>
            </a:r>
            <a:r>
              <a:rPr lang="en-US" i="1" baseline="30000" dirty="0" err="1"/>
              <a:t>m</a:t>
            </a:r>
            <a:r>
              <a:rPr lang="en-US" i="1" dirty="0"/>
              <a:t>) – worst case </a:t>
            </a:r>
            <a:r>
              <a:rPr lang="en-US" dirty="0"/>
              <a:t>(like Depth First Search)</a:t>
            </a:r>
          </a:p>
          <a:p>
            <a:pPr lvl="1"/>
            <a:r>
              <a:rPr lang="en-US" dirty="0"/>
              <a:t> But a good heuristic can give dramatic improvement of </a:t>
            </a:r>
            <a:r>
              <a:rPr lang="en-US" i="1" dirty="0"/>
              <a:t>average cost</a:t>
            </a:r>
            <a:endParaRPr lang="en-US" dirty="0"/>
          </a:p>
          <a:p>
            <a:pPr lvl="1"/>
            <a:endParaRPr lang="en-US" dirty="0"/>
          </a:p>
          <a:p>
            <a:r>
              <a:rPr lang="en-US" i="1" u="sng" dirty="0">
                <a:solidFill>
                  <a:schemeClr val="accent2"/>
                </a:solidFill>
              </a:rPr>
              <a:t>Space?</a:t>
            </a:r>
            <a:r>
              <a:rPr lang="en-US" i="1" dirty="0">
                <a:solidFill>
                  <a:schemeClr val="accent2"/>
                </a:solidFill>
              </a:rPr>
              <a:t>  </a:t>
            </a:r>
            <a:r>
              <a:rPr lang="en-US" i="1" dirty="0"/>
              <a:t>O(</a:t>
            </a:r>
            <a:r>
              <a:rPr lang="en-US" i="1" dirty="0" err="1"/>
              <a:t>b</a:t>
            </a:r>
            <a:r>
              <a:rPr lang="en-US" i="1" baseline="30000" dirty="0" err="1"/>
              <a:t>m</a:t>
            </a:r>
            <a:r>
              <a:rPr lang="en-US" i="1" dirty="0"/>
              <a:t>) –</a:t>
            </a:r>
            <a:r>
              <a:rPr lang="en-US" dirty="0"/>
              <a:t> priority queue, so worst case: keeps all (unexpanded) nodes in memory</a:t>
            </a:r>
          </a:p>
          <a:p>
            <a:endParaRPr lang="en-US" dirty="0"/>
          </a:p>
          <a:p>
            <a:r>
              <a:rPr lang="en-US" i="1" u="sng" dirty="0">
                <a:solidFill>
                  <a:schemeClr val="accent2"/>
                </a:solidFill>
              </a:rPr>
              <a:t>Optimal?</a:t>
            </a:r>
            <a:r>
              <a:rPr lang="en-US" i="1" dirty="0">
                <a:solidFill>
                  <a:schemeClr val="accent2"/>
                </a:solidFill>
              </a:rPr>
              <a:t> </a:t>
            </a:r>
            <a:r>
              <a:rPr lang="en-US" dirty="0"/>
              <a:t>No</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48</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384393541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dirty="0"/>
              <a:t>IF TIME</a:t>
            </a:r>
          </a:p>
        </p:txBody>
      </p:sp>
      <p:sp>
        <p:nvSpPr>
          <p:cNvPr id="16389" name="Rectangle 3"/>
          <p:cNvSpPr>
            <a:spLocks noGrp="1" noChangeArrowheads="1"/>
          </p:cNvSpPr>
          <p:nvPr>
            <p:ph type="body" idx="1"/>
          </p:nvPr>
        </p:nvSpPr>
        <p:spPr>
          <a:xfrm>
            <a:off x="685800" y="1295400"/>
            <a:ext cx="8153400" cy="4572000"/>
          </a:xfrm>
        </p:spPr>
        <p:txBody>
          <a:bodyPr/>
          <a:lstStyle/>
          <a:p>
            <a:pPr>
              <a:lnSpc>
                <a:spcPct val="80000"/>
              </a:lnSpc>
              <a:spcAft>
                <a:spcPts val="600"/>
              </a:spcAft>
            </a:pPr>
            <a:r>
              <a:rPr lang="en-US" sz="2800" i="1" dirty="0">
                <a:solidFill>
                  <a:srgbClr val="FF0000"/>
                </a:solidFill>
              </a:rPr>
              <a:t>Optimal informed search:  A*  (AIMA 3.5.2)</a:t>
            </a:r>
          </a:p>
          <a:p>
            <a:endParaRPr lang="en-US" i="1" dirty="0">
              <a:solidFill>
                <a:srgbClr val="FF0000"/>
              </a:solidFill>
            </a:endParaRPr>
          </a:p>
        </p:txBody>
      </p:sp>
      <p:sp>
        <p:nvSpPr>
          <p:cNvPr id="4" name="Date Placeholder 3"/>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49</a:t>
            </a:fld>
            <a:endParaRPr lang="en-US" altLang="en-US"/>
          </a:p>
        </p:txBody>
      </p:sp>
    </p:spTree>
    <p:extLst>
      <p:ext uri="{BB962C8B-B14F-4D97-AF65-F5344CB8AC3E}">
        <p14:creationId xmlns:p14="http://schemas.microsoft.com/office/powerpoint/2010/main" val="372650428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4" name="Rectangle 2"/>
          <p:cNvSpPr>
            <a:spLocks noGrp="1" noChangeArrowheads="1"/>
          </p:cNvSpPr>
          <p:nvPr>
            <p:ph type="title"/>
          </p:nvPr>
        </p:nvSpPr>
        <p:spPr>
          <a:xfrm>
            <a:off x="609600" y="304800"/>
            <a:ext cx="7772400" cy="1143000"/>
          </a:xfrm>
        </p:spPr>
        <p:txBody>
          <a:bodyPr/>
          <a:lstStyle/>
          <a:p>
            <a:r>
              <a:rPr lang="en-US" altLang="en-US" dirty="0" smtClean="0"/>
              <a:t>Review: Useful </a:t>
            </a:r>
            <a:r>
              <a:rPr lang="en-US" altLang="en-US" dirty="0"/>
              <a:t>Concepts</a:t>
            </a:r>
          </a:p>
        </p:txBody>
      </p:sp>
      <p:sp>
        <p:nvSpPr>
          <p:cNvPr id="32775" name="Rectangle 3"/>
          <p:cNvSpPr>
            <a:spLocks noGrp="1" noChangeArrowheads="1"/>
          </p:cNvSpPr>
          <p:nvPr>
            <p:ph type="body" idx="1"/>
          </p:nvPr>
        </p:nvSpPr>
        <p:spPr>
          <a:xfrm>
            <a:off x="685800" y="1371600"/>
            <a:ext cx="7772400" cy="4876800"/>
          </a:xfrm>
        </p:spPr>
        <p:txBody>
          <a:bodyPr/>
          <a:lstStyle/>
          <a:p>
            <a:pPr>
              <a:lnSpc>
                <a:spcPct val="110000"/>
              </a:lnSpc>
              <a:spcAft>
                <a:spcPct val="10000"/>
              </a:spcAft>
            </a:pPr>
            <a:r>
              <a:rPr lang="en-US" altLang="en-US" i="1" dirty="0">
                <a:solidFill>
                  <a:schemeClr val="accent2"/>
                </a:solidFill>
              </a:rPr>
              <a:t>State space</a:t>
            </a:r>
            <a:r>
              <a:rPr lang="en-US" altLang="en-US" dirty="0"/>
              <a:t>: the set of all states reachable from the initial state by </a:t>
            </a:r>
            <a:r>
              <a:rPr lang="en-US" altLang="en-US" i="1" dirty="0"/>
              <a:t>any</a:t>
            </a:r>
            <a:r>
              <a:rPr lang="en-US" altLang="en-US" dirty="0"/>
              <a:t> sequence of actions</a:t>
            </a:r>
          </a:p>
          <a:p>
            <a:pPr lvl="1">
              <a:lnSpc>
                <a:spcPct val="110000"/>
              </a:lnSpc>
              <a:spcAft>
                <a:spcPct val="10000"/>
              </a:spcAft>
            </a:pPr>
            <a:r>
              <a:rPr lang="en-US" altLang="en-US" i="1" dirty="0">
                <a:solidFill>
                  <a:schemeClr val="accent2"/>
                </a:solidFill>
              </a:rPr>
              <a:t>When several operators can apply to each state, this gets large very quickly</a:t>
            </a:r>
          </a:p>
          <a:p>
            <a:pPr lvl="1">
              <a:lnSpc>
                <a:spcPct val="110000"/>
              </a:lnSpc>
              <a:spcAft>
                <a:spcPct val="10000"/>
              </a:spcAft>
            </a:pPr>
            <a:r>
              <a:rPr lang="en-US" altLang="en-US" i="1" dirty="0">
                <a:solidFill>
                  <a:schemeClr val="accent2"/>
                </a:solidFill>
              </a:rPr>
              <a:t>Might be a proper subset of the set of configurations</a:t>
            </a:r>
          </a:p>
          <a:p>
            <a:pPr>
              <a:lnSpc>
                <a:spcPct val="110000"/>
              </a:lnSpc>
              <a:spcAft>
                <a:spcPct val="10000"/>
              </a:spcAft>
            </a:pPr>
            <a:r>
              <a:rPr lang="en-US" altLang="en-US" i="1" dirty="0">
                <a:solidFill>
                  <a:schemeClr val="accent2"/>
                </a:solidFill>
              </a:rPr>
              <a:t>Path</a:t>
            </a:r>
            <a:r>
              <a:rPr lang="en-US" altLang="en-US" dirty="0"/>
              <a:t>: a sequence of actions leading from one state </a:t>
            </a:r>
            <a:r>
              <a:rPr lang="en-US" altLang="en-US" i="1" dirty="0" err="1"/>
              <a:t>s</a:t>
            </a:r>
            <a:r>
              <a:rPr lang="en-US" altLang="en-US" i="1" baseline="-25000" dirty="0" err="1"/>
              <a:t>j</a:t>
            </a:r>
            <a:r>
              <a:rPr lang="en-US" altLang="en-US" dirty="0"/>
              <a:t> to another state </a:t>
            </a:r>
            <a:r>
              <a:rPr lang="en-US" altLang="en-US" i="1" dirty="0" err="1"/>
              <a:t>s</a:t>
            </a:r>
            <a:r>
              <a:rPr lang="en-US" altLang="en-US" i="1" baseline="-25000" dirty="0" err="1"/>
              <a:t>k</a:t>
            </a:r>
            <a:endParaRPr lang="en-US" altLang="en-US" i="1" dirty="0"/>
          </a:p>
          <a:p>
            <a:pPr>
              <a:lnSpc>
                <a:spcPct val="110000"/>
              </a:lnSpc>
              <a:spcAft>
                <a:spcPct val="10000"/>
              </a:spcAft>
            </a:pPr>
            <a:r>
              <a:rPr lang="en-US" altLang="en-US" i="1" dirty="0">
                <a:solidFill>
                  <a:schemeClr val="accent2"/>
                </a:solidFill>
              </a:rPr>
              <a:t>Frontier:</a:t>
            </a:r>
            <a:r>
              <a:rPr lang="en-US" altLang="en-US" dirty="0">
                <a:solidFill>
                  <a:schemeClr val="accent2"/>
                </a:solidFill>
              </a:rPr>
              <a:t> </a:t>
            </a:r>
            <a:r>
              <a:rPr lang="en-US" altLang="en-US" dirty="0"/>
              <a:t>those states that are available for  </a:t>
            </a:r>
            <a:r>
              <a:rPr lang="en-US" altLang="en-US" i="1" dirty="0">
                <a:solidFill>
                  <a:schemeClr val="accent2"/>
                </a:solidFill>
              </a:rPr>
              <a:t>expanding</a:t>
            </a:r>
            <a:r>
              <a:rPr lang="en-US" altLang="en-US" dirty="0"/>
              <a:t> (for applying legal actions to)</a:t>
            </a:r>
          </a:p>
          <a:p>
            <a:pPr>
              <a:lnSpc>
                <a:spcPct val="110000"/>
              </a:lnSpc>
              <a:spcAft>
                <a:spcPct val="10000"/>
              </a:spcAft>
            </a:pPr>
            <a:r>
              <a:rPr lang="en-US" altLang="en-US" i="1" dirty="0">
                <a:solidFill>
                  <a:schemeClr val="accent2"/>
                </a:solidFill>
              </a:rPr>
              <a:t>Solution</a:t>
            </a:r>
            <a:r>
              <a:rPr lang="en-US" altLang="en-US" dirty="0"/>
              <a:t>: a path from the initial state </a:t>
            </a:r>
            <a:r>
              <a:rPr lang="en-US" altLang="en-US" i="1" dirty="0" err="1"/>
              <a:t>s</a:t>
            </a:r>
            <a:r>
              <a:rPr lang="en-US" altLang="en-US" i="1" baseline="-25000" dirty="0" err="1"/>
              <a:t>i</a:t>
            </a:r>
            <a:r>
              <a:rPr lang="en-US" altLang="en-US" dirty="0"/>
              <a:t> to a state </a:t>
            </a:r>
            <a:r>
              <a:rPr lang="en-US" altLang="en-US" i="1" dirty="0" smtClean="0"/>
              <a:t>s</a:t>
            </a:r>
            <a:r>
              <a:rPr lang="en-US" altLang="en-US" i="1" baseline="-25000" dirty="0" smtClean="0"/>
              <a:t>g</a:t>
            </a:r>
            <a:r>
              <a:rPr lang="en-US" altLang="en-US" dirty="0" smtClean="0"/>
              <a:t> </a:t>
            </a:r>
            <a:r>
              <a:rPr lang="en-US" altLang="en-US" dirty="0"/>
              <a:t>that satisfies the goal test</a:t>
            </a:r>
          </a:p>
        </p:txBody>
      </p:sp>
      <p:sp>
        <p:nvSpPr>
          <p:cNvPr id="2" name="Date Placeholder 1"/>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a:t>
            </a:fld>
            <a:endParaRPr lang="en-US" altLang="en-US"/>
          </a:p>
        </p:txBody>
      </p:sp>
    </p:spTree>
    <p:extLst>
      <p:ext uri="{BB962C8B-B14F-4D97-AF65-F5344CB8AC3E}">
        <p14:creationId xmlns:p14="http://schemas.microsoft.com/office/powerpoint/2010/main" val="1587127713"/>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ChangeArrowheads="1"/>
          </p:cNvSpPr>
          <p:nvPr>
            <p:ph type="title"/>
          </p:nvPr>
        </p:nvSpPr>
        <p:spPr/>
        <p:txBody>
          <a:bodyPr/>
          <a:lstStyle/>
          <a:p>
            <a:r>
              <a:rPr lang="en-US" dirty="0" smtClean="0"/>
              <a:t>A</a:t>
            </a:r>
            <a:r>
              <a:rPr lang="en-US" dirty="0"/>
              <a:t>* search</a:t>
            </a:r>
          </a:p>
        </p:txBody>
      </p:sp>
      <p:sp>
        <p:nvSpPr>
          <p:cNvPr id="22533" name="Rectangle 3"/>
          <p:cNvSpPr>
            <a:spLocks noGrp="1" noChangeArrowheads="1"/>
          </p:cNvSpPr>
          <p:nvPr>
            <p:ph type="body" idx="1"/>
          </p:nvPr>
        </p:nvSpPr>
        <p:spPr>
          <a:xfrm>
            <a:off x="685800" y="1371600"/>
            <a:ext cx="7772400" cy="4572000"/>
          </a:xfrm>
        </p:spPr>
        <p:txBody>
          <a:bodyPr/>
          <a:lstStyle/>
          <a:p>
            <a:pPr>
              <a:spcAft>
                <a:spcPts val="600"/>
              </a:spcAft>
            </a:pPr>
            <a:r>
              <a:rPr lang="en-US" dirty="0"/>
              <a:t>Best-known form of best-first search.</a:t>
            </a:r>
          </a:p>
          <a:p>
            <a:pPr>
              <a:spcAft>
                <a:spcPts val="600"/>
              </a:spcAft>
            </a:pPr>
            <a:r>
              <a:rPr lang="en-US" dirty="0"/>
              <a:t>Key Idea: avoid expanding paths that are already expensive, but expand most promising first. </a:t>
            </a:r>
          </a:p>
          <a:p>
            <a:pPr>
              <a:spcAft>
                <a:spcPts val="600"/>
              </a:spcAft>
            </a:pPr>
            <a:r>
              <a:rPr lang="en-US" dirty="0"/>
              <a:t> </a:t>
            </a:r>
            <a:r>
              <a:rPr lang="en-US" i="1" dirty="0"/>
              <a:t>Simple idea</a:t>
            </a:r>
            <a:r>
              <a:rPr lang="en-US" dirty="0"/>
              <a:t>: </a:t>
            </a:r>
            <a:r>
              <a:rPr lang="en-US" i="1" dirty="0">
                <a:solidFill>
                  <a:schemeClr val="accent2"/>
                </a:solidFill>
                <a:latin typeface="Times New Roman" pitchFamily="18" charset="0"/>
              </a:rPr>
              <a:t>f(n)=g(n) + h(n)</a:t>
            </a:r>
            <a:endParaRPr lang="en-US" i="1" dirty="0">
              <a:latin typeface="Times New Roman" pitchFamily="18" charset="0"/>
            </a:endParaRPr>
          </a:p>
          <a:p>
            <a:pPr lvl="1">
              <a:spcAft>
                <a:spcPts val="600"/>
              </a:spcAft>
            </a:pPr>
            <a:r>
              <a:rPr lang="en-US" sz="2400" b="1" i="1" dirty="0">
                <a:solidFill>
                  <a:schemeClr val="accent2"/>
                </a:solidFill>
                <a:latin typeface="Times New Roman" pitchFamily="18" charset="0"/>
              </a:rPr>
              <a:t>g(n)</a:t>
            </a:r>
            <a:r>
              <a:rPr lang="en-US" sz="2100" dirty="0"/>
              <a:t> the </a:t>
            </a:r>
            <a:r>
              <a:rPr lang="en-US" sz="2100" dirty="0" smtClean="0"/>
              <a:t>actual cost </a:t>
            </a:r>
            <a:r>
              <a:rPr lang="en-US" sz="2100" dirty="0"/>
              <a:t>(so far) to </a:t>
            </a:r>
            <a:r>
              <a:rPr lang="en-US" sz="2100" i="1" dirty="0">
                <a:solidFill>
                  <a:schemeClr val="accent2"/>
                </a:solidFill>
              </a:rPr>
              <a:t>reach </a:t>
            </a:r>
            <a:r>
              <a:rPr lang="en-US" sz="2100" dirty="0"/>
              <a:t>the node</a:t>
            </a:r>
          </a:p>
          <a:p>
            <a:pPr lvl="1">
              <a:spcAft>
                <a:spcPts val="600"/>
              </a:spcAft>
            </a:pPr>
            <a:r>
              <a:rPr lang="en-US" sz="2400" b="1" i="1" dirty="0">
                <a:solidFill>
                  <a:schemeClr val="accent2"/>
                </a:solidFill>
                <a:latin typeface="Times New Roman" pitchFamily="18" charset="0"/>
              </a:rPr>
              <a:t>h(n)</a:t>
            </a:r>
            <a:r>
              <a:rPr lang="en-US" sz="2100" dirty="0"/>
              <a:t> estimated cost to </a:t>
            </a:r>
            <a:r>
              <a:rPr lang="en-US" sz="2100" i="1" dirty="0">
                <a:solidFill>
                  <a:schemeClr val="accent2"/>
                </a:solidFill>
              </a:rPr>
              <a:t>get from the node to the goal</a:t>
            </a:r>
            <a:endParaRPr lang="en-US" sz="2100" dirty="0"/>
          </a:p>
          <a:p>
            <a:pPr lvl="1">
              <a:spcAft>
                <a:spcPts val="600"/>
              </a:spcAft>
            </a:pPr>
            <a:r>
              <a:rPr lang="en-US" sz="2400" b="1" i="1" dirty="0">
                <a:solidFill>
                  <a:schemeClr val="accent2"/>
                </a:solidFill>
                <a:latin typeface="Times New Roman" pitchFamily="18" charset="0"/>
              </a:rPr>
              <a:t>f(n)</a:t>
            </a:r>
            <a:r>
              <a:rPr lang="en-US" sz="2100" dirty="0"/>
              <a:t> estimated </a:t>
            </a:r>
            <a:r>
              <a:rPr lang="en-US" sz="2100" i="1" dirty="0">
                <a:solidFill>
                  <a:schemeClr val="accent2"/>
                </a:solidFill>
              </a:rPr>
              <a:t>total cost </a:t>
            </a:r>
            <a:r>
              <a:rPr lang="en-US" sz="2100" dirty="0"/>
              <a:t>of path through </a:t>
            </a:r>
            <a:r>
              <a:rPr lang="en-US" sz="2100" i="1" dirty="0"/>
              <a:t>n</a:t>
            </a:r>
            <a:r>
              <a:rPr lang="en-US" sz="2100" dirty="0"/>
              <a:t> to goal</a:t>
            </a:r>
          </a:p>
          <a:p>
            <a:pPr>
              <a:spcAft>
                <a:spcPts val="600"/>
              </a:spcAft>
            </a:pPr>
            <a:r>
              <a:rPr lang="en-US" sz="2500" dirty="0"/>
              <a:t>Implementation: Frontier queue as priority queue by increasing </a:t>
            </a:r>
            <a:r>
              <a:rPr lang="en-US" sz="2800" i="1" dirty="0">
                <a:solidFill>
                  <a:schemeClr val="accent2"/>
                </a:solidFill>
                <a:latin typeface="Times New Roman" pitchFamily="18" charset="0"/>
              </a:rPr>
              <a:t>f(n)  (as expected…)</a:t>
            </a:r>
          </a:p>
          <a:p>
            <a:pPr>
              <a:spcAft>
                <a:spcPts val="600"/>
              </a:spcAft>
            </a:pPr>
            <a:endParaRPr lang="en-US" sz="2800" i="1" dirty="0">
              <a:solidFill>
                <a:schemeClr val="accent2"/>
              </a:solidFill>
              <a:latin typeface="Times New Roman" pitchFamily="18" charset="0"/>
            </a:endParaRPr>
          </a:p>
          <a:p>
            <a:endParaRPr lang="en-US" sz="2800" i="1" dirty="0">
              <a:solidFill>
                <a:schemeClr val="accent2"/>
              </a:solidFill>
              <a:latin typeface="Times New Roman" pitchFamily="18" charset="0"/>
            </a:endParaRP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50</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1160095247"/>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2"/>
          <p:cNvSpPr>
            <a:spLocks noGrp="1" noChangeArrowheads="1"/>
          </p:cNvSpPr>
          <p:nvPr>
            <p:ph type="title"/>
          </p:nvPr>
        </p:nvSpPr>
        <p:spPr/>
        <p:txBody>
          <a:bodyPr/>
          <a:lstStyle/>
          <a:p>
            <a:r>
              <a:rPr lang="en-US" dirty="0"/>
              <a:t>Key concept: Admissible heuristics</a:t>
            </a:r>
          </a:p>
        </p:txBody>
      </p:sp>
      <p:sp>
        <p:nvSpPr>
          <p:cNvPr id="380931" name="Rectangle 3"/>
          <p:cNvSpPr>
            <a:spLocks noGrp="1" noChangeArrowheads="1"/>
          </p:cNvSpPr>
          <p:nvPr>
            <p:ph type="body" idx="1"/>
          </p:nvPr>
        </p:nvSpPr>
        <p:spPr>
          <a:xfrm>
            <a:off x="685800" y="1295400"/>
            <a:ext cx="8153400" cy="4572000"/>
          </a:xfrm>
        </p:spPr>
        <p:txBody>
          <a:bodyPr/>
          <a:lstStyle/>
          <a:p>
            <a:pPr marL="457200" indent="-457200">
              <a:defRPr/>
            </a:pPr>
            <a:r>
              <a:rPr lang="en-US" sz="2800" dirty="0"/>
              <a:t>A heuristic </a:t>
            </a:r>
            <a:r>
              <a:rPr lang="en-US" sz="3200" i="1" dirty="0">
                <a:solidFill>
                  <a:schemeClr val="accent2"/>
                </a:solidFill>
                <a:latin typeface="Times New Roman" pitchFamily="18" charset="0"/>
              </a:rPr>
              <a:t>h(n)</a:t>
            </a:r>
            <a:r>
              <a:rPr lang="en-US" sz="2800" dirty="0"/>
              <a:t> is </a:t>
            </a:r>
            <a:r>
              <a:rPr lang="en-US" sz="2800" i="1" dirty="0">
                <a:solidFill>
                  <a:srgbClr val="FF0000"/>
                </a:solidFill>
              </a:rPr>
              <a:t>admissible</a:t>
            </a:r>
            <a:r>
              <a:rPr lang="en-US" sz="2800" dirty="0"/>
              <a:t> if it </a:t>
            </a:r>
            <a:r>
              <a:rPr lang="en-US" sz="2800" i="1" dirty="0">
                <a:solidFill>
                  <a:schemeClr val="accent2"/>
                </a:solidFill>
              </a:rPr>
              <a:t>never overestimates </a:t>
            </a:r>
            <a:r>
              <a:rPr lang="en-US" sz="2800" dirty="0"/>
              <a:t>the cost to reach the goal; i.e. it is </a:t>
            </a:r>
            <a:r>
              <a:rPr lang="en-US" sz="2800" i="1" dirty="0">
                <a:solidFill>
                  <a:schemeClr val="accent2"/>
                </a:solidFill>
              </a:rPr>
              <a:t>optimistic</a:t>
            </a:r>
            <a:endParaRPr lang="en-US" sz="2400" dirty="0"/>
          </a:p>
          <a:p>
            <a:pPr marL="838200" lvl="1" indent="-381000">
              <a:defRPr/>
            </a:pPr>
            <a:r>
              <a:rPr lang="en-US" dirty="0"/>
              <a:t>Formally:</a:t>
            </a:r>
            <a:r>
              <a:rPr lang="en-US" i="1" dirty="0">
                <a:latin typeface="Times New Roman" pitchFamily="18" charset="0"/>
                <a:sym typeface="Symbol" pitchFamily="18" charset="2"/>
              </a:rPr>
              <a:t>n</a:t>
            </a:r>
            <a:r>
              <a:rPr lang="en-US" dirty="0">
                <a:sym typeface="Symbol" pitchFamily="18" charset="2"/>
              </a:rPr>
              <a:t>, </a:t>
            </a:r>
            <a:r>
              <a:rPr lang="en-US" i="1" dirty="0">
                <a:latin typeface="Times New Roman" pitchFamily="18" charset="0"/>
                <a:sym typeface="Symbol" pitchFamily="18" charset="2"/>
              </a:rPr>
              <a:t>n</a:t>
            </a:r>
            <a:r>
              <a:rPr lang="en-US" dirty="0">
                <a:sym typeface="Symbol" pitchFamily="18" charset="2"/>
              </a:rPr>
              <a:t> a node</a:t>
            </a:r>
            <a:r>
              <a:rPr lang="en-US" dirty="0"/>
              <a:t>: </a:t>
            </a:r>
          </a:p>
          <a:p>
            <a:pPr marL="1314450" lvl="2" indent="-457200">
              <a:buFont typeface="+mj-lt"/>
              <a:buAutoNum type="arabicPeriod"/>
              <a:defRPr/>
            </a:pPr>
            <a:r>
              <a:rPr lang="en-US" sz="2000" b="1" i="1" dirty="0">
                <a:solidFill>
                  <a:schemeClr val="accent2"/>
                </a:solidFill>
                <a:latin typeface="Times New Roman" pitchFamily="18" charset="0"/>
              </a:rPr>
              <a:t>h(n) </a:t>
            </a:r>
            <a:r>
              <a:rPr lang="en-US" sz="2000" b="1" i="1" dirty="0">
                <a:solidFill>
                  <a:schemeClr val="accent2"/>
                </a:solidFill>
                <a:latin typeface="Times New Roman" pitchFamily="18" charset="0"/>
                <a:sym typeface="Symbol" pitchFamily="18" charset="2"/>
              </a:rPr>
              <a:t></a:t>
            </a:r>
            <a:r>
              <a:rPr lang="en-US" sz="2000" b="1" i="1" dirty="0">
                <a:solidFill>
                  <a:schemeClr val="accent2"/>
                </a:solidFill>
                <a:latin typeface="Times New Roman" pitchFamily="18" charset="0"/>
              </a:rPr>
              <a:t> h*(n)	</a:t>
            </a:r>
            <a:r>
              <a:rPr lang="en-US" sz="2000" dirty="0"/>
              <a:t>where </a:t>
            </a:r>
            <a:r>
              <a:rPr lang="en-US" sz="2000" i="1" dirty="0">
                <a:latin typeface="Times New Roman" pitchFamily="18" charset="0"/>
              </a:rPr>
              <a:t>h*(n)</a:t>
            </a:r>
            <a:r>
              <a:rPr lang="en-US" sz="2000" dirty="0"/>
              <a:t> is the true cost from </a:t>
            </a:r>
            <a:r>
              <a:rPr lang="en-US" sz="2000" i="1" dirty="0"/>
              <a:t>n</a:t>
            </a:r>
            <a:endParaRPr lang="en-US" sz="2000" dirty="0"/>
          </a:p>
          <a:p>
            <a:pPr marL="1314450" lvl="2" indent="-457200">
              <a:buFont typeface="+mj-lt"/>
              <a:buAutoNum type="arabicPeriod"/>
              <a:defRPr/>
            </a:pPr>
            <a:r>
              <a:rPr lang="en-US" sz="2400" b="1" i="1" dirty="0">
                <a:solidFill>
                  <a:schemeClr val="accent2"/>
                </a:solidFill>
                <a:latin typeface="Times New Roman" pitchFamily="18" charset="0"/>
              </a:rPr>
              <a:t>h(n) </a:t>
            </a:r>
            <a:r>
              <a:rPr lang="en-US" sz="2400" b="1" i="1" dirty="0">
                <a:solidFill>
                  <a:schemeClr val="accent2"/>
                </a:solidFill>
                <a:latin typeface="Times New Roman" pitchFamily="18" charset="0"/>
                <a:sym typeface="Symbol" pitchFamily="18" charset="2"/>
              </a:rPr>
              <a:t></a:t>
            </a:r>
            <a:r>
              <a:rPr lang="en-US" sz="2400" b="1" i="1" dirty="0">
                <a:solidFill>
                  <a:schemeClr val="accent2"/>
                </a:solidFill>
                <a:latin typeface="Times New Roman" pitchFamily="18" charset="0"/>
              </a:rPr>
              <a:t> 0</a:t>
            </a:r>
            <a:r>
              <a:rPr lang="en-US" sz="2000" dirty="0"/>
              <a:t> 	so </a:t>
            </a:r>
            <a:r>
              <a:rPr lang="en-US" sz="2000" i="1" dirty="0">
                <a:latin typeface="Times New Roman" pitchFamily="18" charset="0"/>
              </a:rPr>
              <a:t>h(G)=0</a:t>
            </a:r>
            <a:r>
              <a:rPr lang="en-US" sz="2000" dirty="0"/>
              <a:t> for any goal </a:t>
            </a:r>
            <a:r>
              <a:rPr lang="en-US" sz="2000" i="1" dirty="0"/>
              <a:t>G</a:t>
            </a:r>
            <a:r>
              <a:rPr lang="en-US" sz="2000" dirty="0"/>
              <a:t>.</a:t>
            </a:r>
          </a:p>
          <a:p>
            <a:pPr marL="1371600" lvl="2" indent="-457200">
              <a:buFont typeface="+mj-lt"/>
              <a:buAutoNum type="arabicPeriod"/>
              <a:defRPr/>
            </a:pPr>
            <a:endParaRPr lang="en-US" dirty="0"/>
          </a:p>
          <a:p>
            <a:pPr marL="438150" indent="-381000">
              <a:defRPr/>
            </a:pPr>
            <a:r>
              <a:rPr lang="en-US" i="1" dirty="0"/>
              <a:t>Example: </a:t>
            </a:r>
            <a:r>
              <a:rPr lang="en-US" sz="2800" b="1" i="1" dirty="0" err="1">
                <a:solidFill>
                  <a:schemeClr val="accent2"/>
                </a:solidFill>
                <a:latin typeface="Times New Roman" pitchFamily="18" charset="0"/>
              </a:rPr>
              <a:t>h</a:t>
            </a:r>
            <a:r>
              <a:rPr lang="en-US" sz="2800" b="1" i="1" baseline="-25000" dirty="0" err="1">
                <a:solidFill>
                  <a:schemeClr val="accent2"/>
                </a:solidFill>
                <a:latin typeface="Times New Roman" pitchFamily="18" charset="0"/>
              </a:rPr>
              <a:t>SLD</a:t>
            </a:r>
            <a:r>
              <a:rPr lang="en-US" sz="2800" b="1" i="1" dirty="0">
                <a:solidFill>
                  <a:schemeClr val="accent2"/>
                </a:solidFill>
                <a:latin typeface="Times New Roman" pitchFamily="18" charset="0"/>
              </a:rPr>
              <a:t>(n)</a:t>
            </a:r>
            <a:r>
              <a:rPr lang="en-US" dirty="0"/>
              <a:t> never overestimates the actual road distance</a:t>
            </a:r>
          </a:p>
          <a:p>
            <a:pPr marL="838200" lvl="1" indent="-381000">
              <a:defRPr/>
            </a:pPr>
            <a:endParaRPr lang="en-US" dirty="0"/>
          </a:p>
          <a:p>
            <a:pPr marL="438150" indent="-381000">
              <a:buFontTx/>
              <a:buNone/>
              <a:defRPr/>
            </a:pPr>
            <a:r>
              <a:rPr lang="en-US" dirty="0">
                <a:solidFill>
                  <a:schemeClr val="accent2"/>
                </a:solidFill>
              </a:rPr>
              <a:t>Theorem</a:t>
            </a:r>
            <a:r>
              <a:rPr lang="en-US" dirty="0"/>
              <a:t>: If </a:t>
            </a:r>
            <a:r>
              <a:rPr lang="en-US" sz="2800" i="1" dirty="0">
                <a:solidFill>
                  <a:schemeClr val="accent2"/>
                </a:solidFill>
                <a:latin typeface="Times New Roman" pitchFamily="18" charset="0"/>
              </a:rPr>
              <a:t>h(n)</a:t>
            </a:r>
            <a:r>
              <a:rPr lang="en-US" i="1" dirty="0"/>
              <a:t> </a:t>
            </a:r>
            <a:r>
              <a:rPr lang="en-US" dirty="0"/>
              <a:t>is </a:t>
            </a:r>
            <a:r>
              <a:rPr lang="en-US" i="1" dirty="0">
                <a:solidFill>
                  <a:schemeClr val="accent2"/>
                </a:solidFill>
              </a:rPr>
              <a:t>admissible</a:t>
            </a:r>
            <a:r>
              <a:rPr lang="en-US" dirty="0"/>
              <a:t>, A</a:t>
            </a:r>
            <a:r>
              <a:rPr lang="en-US" baseline="30000" dirty="0"/>
              <a:t>*</a:t>
            </a:r>
            <a:r>
              <a:rPr lang="en-US" dirty="0"/>
              <a:t> using Tree Search is </a:t>
            </a:r>
            <a:r>
              <a:rPr lang="en-US" i="1" dirty="0">
                <a:solidFill>
                  <a:schemeClr val="accent2"/>
                </a:solidFill>
              </a:rPr>
              <a:t>optimal</a:t>
            </a:r>
          </a:p>
        </p:txBody>
      </p:sp>
      <p:sp>
        <p:nvSpPr>
          <p:cNvPr id="2" name="Slide Number Placeholder 1"/>
          <p:cNvSpPr>
            <a:spLocks noGrp="1"/>
          </p:cNvSpPr>
          <p:nvPr>
            <p:ph type="sldNum" sz="quarter" idx="12"/>
          </p:nvPr>
        </p:nvSpPr>
        <p:spPr/>
        <p:txBody>
          <a:bodyPr/>
          <a:lstStyle/>
          <a:p>
            <a:pPr>
              <a:defRPr/>
            </a:pPr>
            <a:r>
              <a:rPr lang="en-US" altLang="en-US">
                <a:solidFill>
                  <a:srgbClr val="000000"/>
                </a:solidFill>
              </a:rPr>
              <a:t>       </a:t>
            </a:r>
            <a:fld id="{FD6C984C-DAB3-4805-B266-48628F72ABD0}" type="slidenum">
              <a:rPr lang="en-US" altLang="en-US" smtClean="0">
                <a:solidFill>
                  <a:srgbClr val="000000"/>
                </a:solidFill>
              </a:rPr>
              <a:pPr>
                <a:defRPr/>
              </a:pPr>
              <a:t>51</a:t>
            </a:fld>
            <a:endParaRPr lang="en-US" altLang="en-US">
              <a:solidFill>
                <a:srgbClr val="000000"/>
              </a:solidFill>
            </a:endParaRPr>
          </a:p>
        </p:txBody>
      </p:sp>
      <p:sp>
        <p:nvSpPr>
          <p:cNvPr id="3" name="Date Placeholder 2"/>
          <p:cNvSpPr>
            <a:spLocks noGrp="1"/>
          </p:cNvSpPr>
          <p:nvPr>
            <p:ph type="dt" sz="half" idx="10"/>
          </p:nvPr>
        </p:nvSpPr>
        <p:spPr/>
        <p:txBody>
          <a:bodyPr/>
          <a:lstStyle/>
          <a:p>
            <a:pPr>
              <a:defRPr/>
            </a:pPr>
            <a:r>
              <a:rPr lang="en-US" dirty="0">
                <a:solidFill>
                  <a:srgbClr val="000000"/>
                </a:solidFill>
              </a:rPr>
              <a:t>CIS 521 - Intro to AI - </a:t>
            </a:r>
            <a:r>
              <a:rPr lang="de-DE" dirty="0" smtClean="0">
                <a:solidFill>
                  <a:srgbClr val="000000"/>
                </a:solidFill>
              </a:rPr>
              <a:t>Fall </a:t>
            </a:r>
            <a:r>
              <a:rPr lang="is-IS" dirty="0" smtClean="0">
                <a:solidFill>
                  <a:srgbClr val="000000"/>
                </a:solidFill>
              </a:rPr>
              <a:t>2019</a:t>
            </a:r>
            <a:endParaRPr lang="en-US" altLang="en-US" dirty="0">
              <a:solidFill>
                <a:srgbClr val="000000"/>
              </a:solidFill>
            </a:endParaRPr>
          </a:p>
        </p:txBody>
      </p:sp>
    </p:spTree>
    <p:extLst>
      <p:ext uri="{BB962C8B-B14F-4D97-AF65-F5344CB8AC3E}">
        <p14:creationId xmlns:p14="http://schemas.microsoft.com/office/powerpoint/2010/main" val="1878282568"/>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is optimal with admissible </a:t>
            </a:r>
            <a:r>
              <a:rPr lang="en-US" dirty="0" err="1" smtClean="0"/>
              <a:t>heruistic</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52</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2"/>
              </a:rPr>
              <a:t>https://</a:t>
            </a:r>
            <a:r>
              <a:rPr lang="en-US" sz="2400" dirty="0" err="1">
                <a:hlinkClick r:id="rId2"/>
              </a:rPr>
              <a:t>www.redblobgames.com</a:t>
            </a:r>
            <a:r>
              <a:rPr lang="en-US" sz="2400" dirty="0">
                <a:hlinkClick r:id="rId2"/>
              </a:rPr>
              <a:t>/pathfinding/a-star/</a:t>
            </a:r>
            <a:r>
              <a:rPr lang="en-US" sz="2400" dirty="0" err="1">
                <a:hlinkClick r:id="rId2"/>
              </a:rPr>
              <a:t>introduction.html</a:t>
            </a:r>
            <a:endParaRPr lang="en-US" sz="2400"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968" y="2057400"/>
            <a:ext cx="9293168" cy="3200399"/>
          </a:xfrm>
        </p:spPr>
      </p:pic>
    </p:spTree>
    <p:extLst>
      <p:ext uri="{BB962C8B-B14F-4D97-AF65-F5344CB8AC3E}">
        <p14:creationId xmlns:p14="http://schemas.microsoft.com/office/powerpoint/2010/main" val="379059712"/>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 Admissibility</a:t>
            </a:r>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2801" y="1714500"/>
            <a:ext cx="4166448" cy="3057525"/>
          </a:xfrm>
          <a:prstGeom prst="rect">
            <a:avLst/>
          </a:prstGeom>
          <a:noFill/>
          <a:ln w="9525">
            <a:noFill/>
            <a:miter lim="800000"/>
            <a:headEnd/>
            <a:tailEnd/>
          </a:ln>
          <a:effec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801197" y="1714614"/>
            <a:ext cx="4048123" cy="3057297"/>
          </a:xfrm>
          <a:prstGeom prst="rect">
            <a:avLst/>
          </a:prstGeom>
          <a:noFill/>
          <a:ln w="9525">
            <a:noFill/>
            <a:miter lim="800000"/>
            <a:headEnd/>
            <a:tailEnd/>
          </a:ln>
          <a:effectLst/>
        </p:spPr>
      </p:pic>
      <p:sp>
        <p:nvSpPr>
          <p:cNvPr id="6" name="TextBox 5"/>
          <p:cNvSpPr txBox="1"/>
          <p:nvPr/>
        </p:nvSpPr>
        <p:spPr>
          <a:xfrm>
            <a:off x="342900" y="4800600"/>
            <a:ext cx="4171950" cy="854080"/>
          </a:xfrm>
          <a:prstGeom prst="rect">
            <a:avLst/>
          </a:prstGeom>
          <a:noFill/>
        </p:spPr>
        <p:txBody>
          <a:bodyPr wrap="square" rtlCol="0">
            <a:spAutoFit/>
          </a:bodyPr>
          <a:lstStyle/>
          <a:p>
            <a:pPr algn="ctr"/>
            <a:r>
              <a:rPr lang="en-US" sz="1650" dirty="0">
                <a:latin typeface="Calibri" pitchFamily="34" charset="0"/>
              </a:rPr>
              <a:t>Inadmissible (pessimistic) heuristics break optimality by trapping good plans on the fringe</a:t>
            </a:r>
          </a:p>
        </p:txBody>
      </p:sp>
      <p:sp>
        <p:nvSpPr>
          <p:cNvPr id="7" name="TextBox 6"/>
          <p:cNvSpPr txBox="1"/>
          <p:nvPr/>
        </p:nvSpPr>
        <p:spPr>
          <a:xfrm>
            <a:off x="4857750" y="4800600"/>
            <a:ext cx="4171950" cy="600164"/>
          </a:xfrm>
          <a:prstGeom prst="rect">
            <a:avLst/>
          </a:prstGeom>
          <a:noFill/>
        </p:spPr>
        <p:txBody>
          <a:bodyPr wrap="square" rtlCol="0">
            <a:spAutoFit/>
          </a:bodyPr>
          <a:lstStyle/>
          <a:p>
            <a:pPr algn="ctr"/>
            <a:r>
              <a:rPr lang="en-US" sz="1650" dirty="0">
                <a:latin typeface="Calibri" pitchFamily="34" charset="0"/>
              </a:rPr>
              <a:t>Admissible (optimistic) heuristics slow down bad plans but never outweigh true costs</a:t>
            </a:r>
          </a:p>
        </p:txBody>
      </p:sp>
      <p:sp>
        <p:nvSpPr>
          <p:cNvPr id="4" name="TextBox 3"/>
          <p:cNvSpPr txBox="1"/>
          <p:nvPr/>
        </p:nvSpPr>
        <p:spPr bwMode="auto">
          <a:xfrm>
            <a:off x="1922319" y="5782542"/>
            <a:ext cx="138562" cy="438580"/>
          </a:xfrm>
          <a:prstGeom prst="rect">
            <a:avLst/>
          </a:prstGeom>
          <a:noFill/>
          <a:ln w="9525">
            <a:noFill/>
            <a:miter lim="800000"/>
            <a:headEnd/>
            <a:tailEnd/>
          </a:ln>
        </p:spPr>
        <p:txBody>
          <a:bodyPr wrap="none" lIns="68579" tIns="34289" rIns="68579" bIns="34289" rtlCol="0">
            <a:spAutoFit/>
          </a:bodyPr>
          <a:lstStyle/>
          <a:p>
            <a:endParaRPr lang="en-US" sz="2400" dirty="0">
              <a:solidFill>
                <a:schemeClr val="bg2"/>
              </a:solidFill>
              <a:latin typeface="Calibri"/>
              <a:cs typeface="Calibri"/>
            </a:endParaRPr>
          </a:p>
        </p:txBody>
      </p:sp>
      <p:sp>
        <p:nvSpPr>
          <p:cNvPr id="9" name="TextBox 8"/>
          <p:cNvSpPr txBox="1"/>
          <p:nvPr/>
        </p:nvSpPr>
        <p:spPr bwMode="auto">
          <a:xfrm>
            <a:off x="489256" y="6327213"/>
            <a:ext cx="3143250" cy="392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9056" tIns="34529" rIns="69056" bIns="34529" rtlCol="0" anchor="ctr">
            <a:spAutoFit/>
          </a:bodyPr>
          <a:lstStyle/>
          <a:p>
            <a:pPr algn="ctr"/>
            <a:r>
              <a:rPr lang="en-US" sz="1050" dirty="0"/>
              <a:t>Slide credit: </a:t>
            </a:r>
            <a:r>
              <a:rPr lang="en-US" sz="1050" dirty="0">
                <a:latin typeface="Calibri"/>
                <a:cs typeface="Calibri"/>
              </a:rPr>
              <a:t>Dan Klein and Pieter </a:t>
            </a:r>
            <a:r>
              <a:rPr lang="en-US" sz="1050" dirty="0" err="1">
                <a:latin typeface="Calibri"/>
                <a:cs typeface="Calibri"/>
              </a:rPr>
              <a:t>Abbeel</a:t>
            </a:r>
            <a:endParaRPr lang="en-US" sz="1050" dirty="0">
              <a:latin typeface="Calibri"/>
              <a:cs typeface="Calibri"/>
            </a:endParaRPr>
          </a:p>
          <a:p>
            <a:pPr algn="ctr"/>
            <a:r>
              <a:rPr lang="en-US" sz="1050" dirty="0">
                <a:latin typeface="Calibri"/>
                <a:cs typeface="Calibri"/>
              </a:rPr>
              <a:t>http://</a:t>
            </a:r>
            <a:r>
              <a:rPr lang="en-US" sz="1050" dirty="0" err="1">
                <a:latin typeface="Calibri"/>
                <a:cs typeface="Calibri"/>
              </a:rPr>
              <a:t>ai.berkeley.edu</a:t>
            </a:r>
            <a:endParaRPr lang="en-US" sz="1050" dirty="0"/>
          </a:p>
        </p:txBody>
      </p:sp>
    </p:spTree>
    <p:extLst>
      <p:ext uri="{BB962C8B-B14F-4D97-AF65-F5344CB8AC3E}">
        <p14:creationId xmlns:p14="http://schemas.microsoft.com/office/powerpoint/2010/main" val="765657543"/>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2"/>
          <p:cNvSpPr>
            <a:spLocks noGrp="1" noChangeArrowheads="1"/>
          </p:cNvSpPr>
          <p:nvPr>
            <p:ph type="title"/>
          </p:nvPr>
        </p:nvSpPr>
        <p:spPr/>
        <p:txBody>
          <a:bodyPr/>
          <a:lstStyle/>
          <a:p>
            <a:pPr algn="ctr"/>
            <a:r>
              <a:rPr lang="en-US"/>
              <a:t>A</a:t>
            </a:r>
            <a:r>
              <a:rPr lang="en-US" baseline="30000"/>
              <a:t>*</a:t>
            </a:r>
            <a:r>
              <a:rPr lang="en-US"/>
              <a:t> search example</a:t>
            </a:r>
          </a:p>
        </p:txBody>
      </p:sp>
      <p:pic>
        <p:nvPicPr>
          <p:cNvPr id="34821" name="Picture 3"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a:ln w="9525">
            <a:noFill/>
            <a:miter lim="800000"/>
            <a:headEnd/>
            <a:tailEnd/>
          </a:ln>
        </p:spPr>
      </p:pic>
      <p:sp>
        <p:nvSpPr>
          <p:cNvPr id="34822" name="Text Box 4"/>
          <p:cNvSpPr txBox="1">
            <a:spLocks noChangeArrowheads="1"/>
          </p:cNvSpPr>
          <p:nvPr/>
        </p:nvSpPr>
        <p:spPr bwMode="auto">
          <a:xfrm>
            <a:off x="152400" y="1219200"/>
            <a:ext cx="1600200" cy="630238"/>
          </a:xfrm>
          <a:prstGeom prst="rect">
            <a:avLst/>
          </a:prstGeom>
          <a:noFill/>
          <a:ln w="9525">
            <a:noFill/>
            <a:miter lim="800000"/>
            <a:headEnd/>
            <a:tailEnd/>
          </a:ln>
        </p:spPr>
        <p:txBody>
          <a:bodyPr>
            <a:spAutoFit/>
          </a:bodyPr>
          <a:lstStyle/>
          <a:p>
            <a:pPr eaLnBrk="1" hangingPunct="1">
              <a:spcBef>
                <a:spcPct val="50000"/>
              </a:spcBef>
            </a:pPr>
            <a:r>
              <a:rPr lang="en-US" sz="1400" dirty="0">
                <a:solidFill>
                  <a:srgbClr val="000000"/>
                </a:solidFill>
                <a:latin typeface="Arial" pitchFamily="34" charset="0"/>
              </a:rPr>
              <a:t>Frontier queue:</a:t>
            </a:r>
          </a:p>
          <a:p>
            <a:pPr eaLnBrk="1" hangingPunct="1">
              <a:spcBef>
                <a:spcPct val="50000"/>
              </a:spcBef>
            </a:pPr>
            <a:r>
              <a:rPr lang="en-US" sz="1400" dirty="0">
                <a:solidFill>
                  <a:srgbClr val="CC00CC"/>
                </a:solidFill>
                <a:latin typeface="Arial" pitchFamily="34" charset="0"/>
              </a:rPr>
              <a:t>Arad 366</a:t>
            </a:r>
          </a:p>
        </p:txBody>
      </p:sp>
      <p:sp>
        <p:nvSpPr>
          <p:cNvPr id="2" name="Slide Number Placeholder 1"/>
          <p:cNvSpPr>
            <a:spLocks noGrp="1"/>
          </p:cNvSpPr>
          <p:nvPr>
            <p:ph type="sldNum" sz="quarter" idx="12"/>
          </p:nvPr>
        </p:nvSpPr>
        <p:spPr/>
        <p:txBody>
          <a:bodyPr/>
          <a:lstStyle/>
          <a:p>
            <a:pPr>
              <a:defRPr/>
            </a:pPr>
            <a:r>
              <a:rPr lang="en-US" altLang="en-US">
                <a:solidFill>
                  <a:srgbClr val="000000"/>
                </a:solidFill>
              </a:rPr>
              <a:t>       </a:t>
            </a:r>
            <a:fld id="{FD6C984C-DAB3-4805-B266-48628F72ABD0}" type="slidenum">
              <a:rPr lang="en-US" altLang="en-US" smtClean="0">
                <a:solidFill>
                  <a:srgbClr val="000000"/>
                </a:solidFill>
              </a:rPr>
              <a:pPr>
                <a:defRPr/>
              </a:pPr>
              <a:t>54</a:t>
            </a:fld>
            <a:endParaRPr lang="en-US" altLang="en-US">
              <a:solidFill>
                <a:srgbClr val="000000"/>
              </a:solidFill>
            </a:endParaRPr>
          </a:p>
        </p:txBody>
      </p:sp>
      <p:sp>
        <p:nvSpPr>
          <p:cNvPr id="3" name="Date Placeholder 2"/>
          <p:cNvSpPr>
            <a:spLocks noGrp="1"/>
          </p:cNvSpPr>
          <p:nvPr>
            <p:ph type="dt" sz="half" idx="10"/>
          </p:nvPr>
        </p:nvSpPr>
        <p:spPr/>
        <p:txBody>
          <a:bodyPr/>
          <a:lstStyle/>
          <a:p>
            <a:pPr>
              <a:defRPr/>
            </a:pPr>
            <a:r>
              <a:rPr lang="en-US" dirty="0">
                <a:solidFill>
                  <a:srgbClr val="000000"/>
                </a:solidFill>
              </a:rPr>
              <a:t>CIS 521 - Intro to AI - </a:t>
            </a:r>
            <a:r>
              <a:rPr lang="de-DE" dirty="0" smtClean="0">
                <a:solidFill>
                  <a:srgbClr val="000000"/>
                </a:solidFill>
              </a:rPr>
              <a:t>Fall </a:t>
            </a:r>
            <a:r>
              <a:rPr lang="is-IS" dirty="0" smtClean="0">
                <a:solidFill>
                  <a:srgbClr val="000000"/>
                </a:solidFill>
              </a:rPr>
              <a:t>2019</a:t>
            </a:r>
            <a:endParaRPr lang="en-US" altLang="en-US" dirty="0">
              <a:solidFill>
                <a:srgbClr val="000000"/>
              </a:solidFill>
            </a:endParaRPr>
          </a:p>
        </p:txBody>
      </p:sp>
    </p:spTree>
    <p:extLst>
      <p:ext uri="{BB962C8B-B14F-4D97-AF65-F5344CB8AC3E}">
        <p14:creationId xmlns:p14="http://schemas.microsoft.com/office/powerpoint/2010/main" val="32812736"/>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4" name="Picture 2"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a:ln w="9525">
            <a:noFill/>
            <a:miter lim="800000"/>
            <a:headEnd/>
            <a:tailEnd/>
          </a:ln>
        </p:spPr>
      </p:pic>
      <p:sp>
        <p:nvSpPr>
          <p:cNvPr id="35845" name="Rectangle 3"/>
          <p:cNvSpPr>
            <a:spLocks noGrp="1" noChangeArrowheads="1"/>
          </p:cNvSpPr>
          <p:nvPr>
            <p:ph type="title"/>
          </p:nvPr>
        </p:nvSpPr>
        <p:spPr/>
        <p:txBody>
          <a:bodyPr/>
          <a:lstStyle/>
          <a:p>
            <a:pPr algn="ctr"/>
            <a:r>
              <a:rPr lang="en-US"/>
              <a:t>A</a:t>
            </a:r>
            <a:r>
              <a:rPr lang="en-US" baseline="30000"/>
              <a:t>*</a:t>
            </a:r>
            <a:r>
              <a:rPr lang="en-US"/>
              <a:t> search example</a:t>
            </a:r>
          </a:p>
        </p:txBody>
      </p:sp>
      <p:sp>
        <p:nvSpPr>
          <p:cNvPr id="35846" name="Text Box 4"/>
          <p:cNvSpPr txBox="1">
            <a:spLocks noChangeArrowheads="1"/>
          </p:cNvSpPr>
          <p:nvPr/>
        </p:nvSpPr>
        <p:spPr bwMode="auto">
          <a:xfrm>
            <a:off x="152400" y="1219200"/>
            <a:ext cx="2286000" cy="1277938"/>
          </a:xfrm>
          <a:prstGeom prst="rect">
            <a:avLst/>
          </a:prstGeom>
          <a:noFill/>
          <a:ln w="9525">
            <a:noFill/>
            <a:miter lim="800000"/>
            <a:headEnd/>
            <a:tailEnd/>
          </a:ln>
        </p:spPr>
        <p:txBody>
          <a:bodyPr wrap="square">
            <a:spAutoFit/>
          </a:bodyPr>
          <a:lstStyle/>
          <a:p>
            <a:pPr eaLnBrk="1" hangingPunct="1">
              <a:spcBef>
                <a:spcPct val="50000"/>
              </a:spcBef>
            </a:pPr>
            <a:r>
              <a:rPr lang="en-US" sz="1400" dirty="0">
                <a:solidFill>
                  <a:srgbClr val="000000"/>
                </a:solidFill>
                <a:latin typeface="Arial" pitchFamily="34" charset="0"/>
              </a:rPr>
              <a:t>Frontier queue:</a:t>
            </a:r>
          </a:p>
          <a:p>
            <a:pPr eaLnBrk="1" hangingPunct="1">
              <a:spcBef>
                <a:spcPct val="50000"/>
              </a:spcBef>
            </a:pPr>
            <a:r>
              <a:rPr lang="en-US" sz="1400" dirty="0">
                <a:solidFill>
                  <a:srgbClr val="3333CC"/>
                </a:solidFill>
                <a:latin typeface="Arial" pitchFamily="34" charset="0"/>
              </a:rPr>
              <a:t>Sibiu 393</a:t>
            </a:r>
          </a:p>
          <a:p>
            <a:pPr eaLnBrk="1" hangingPunct="1">
              <a:spcBef>
                <a:spcPct val="50000"/>
              </a:spcBef>
            </a:pPr>
            <a:r>
              <a:rPr lang="en-US" sz="1400" dirty="0">
                <a:solidFill>
                  <a:srgbClr val="3333CC"/>
                </a:solidFill>
                <a:latin typeface="Arial" pitchFamily="34" charset="0"/>
              </a:rPr>
              <a:t>Timisoara 447</a:t>
            </a:r>
          </a:p>
          <a:p>
            <a:pPr eaLnBrk="1" hangingPunct="1">
              <a:spcBef>
                <a:spcPct val="50000"/>
              </a:spcBef>
            </a:pPr>
            <a:r>
              <a:rPr lang="en-US" sz="1400" dirty="0" err="1">
                <a:solidFill>
                  <a:srgbClr val="3333CC"/>
                </a:solidFill>
                <a:latin typeface="Arial" pitchFamily="34" charset="0"/>
              </a:rPr>
              <a:t>Zerind</a:t>
            </a:r>
            <a:r>
              <a:rPr lang="en-US" sz="1400" dirty="0">
                <a:solidFill>
                  <a:srgbClr val="3333CC"/>
                </a:solidFill>
                <a:latin typeface="Arial" pitchFamily="34" charset="0"/>
              </a:rPr>
              <a:t> 449</a:t>
            </a:r>
          </a:p>
        </p:txBody>
      </p:sp>
      <p:sp>
        <p:nvSpPr>
          <p:cNvPr id="35847" name="Text Box 5"/>
          <p:cNvSpPr txBox="1">
            <a:spLocks noChangeArrowheads="1"/>
          </p:cNvSpPr>
          <p:nvPr/>
        </p:nvSpPr>
        <p:spPr bwMode="auto">
          <a:xfrm>
            <a:off x="990600" y="4953000"/>
            <a:ext cx="7467600" cy="779463"/>
          </a:xfrm>
          <a:prstGeom prst="rect">
            <a:avLst/>
          </a:prstGeom>
          <a:noFill/>
          <a:ln w="9525">
            <a:noFill/>
            <a:miter lim="800000"/>
            <a:headEnd/>
            <a:tailEnd/>
          </a:ln>
        </p:spPr>
        <p:txBody>
          <a:bodyPr>
            <a:spAutoFit/>
          </a:bodyPr>
          <a:lstStyle/>
          <a:p>
            <a:pPr eaLnBrk="1" hangingPunct="1">
              <a:spcBef>
                <a:spcPct val="50000"/>
              </a:spcBef>
            </a:pPr>
            <a:r>
              <a:rPr lang="en-US" sz="1800">
                <a:solidFill>
                  <a:srgbClr val="000000"/>
                </a:solidFill>
                <a:latin typeface="Arial" pitchFamily="34" charset="0"/>
              </a:rPr>
              <a:t>We add the three nodes we found to the Frontier queue.  </a:t>
            </a:r>
          </a:p>
          <a:p>
            <a:pPr eaLnBrk="1" hangingPunct="1">
              <a:spcBef>
                <a:spcPct val="50000"/>
              </a:spcBef>
            </a:pPr>
            <a:r>
              <a:rPr lang="en-US" sz="1800">
                <a:solidFill>
                  <a:srgbClr val="000000"/>
                </a:solidFill>
                <a:latin typeface="Arial" pitchFamily="34" charset="0"/>
              </a:rPr>
              <a:t>We sort them according to the    g()+h()    calculation.</a:t>
            </a:r>
          </a:p>
        </p:txBody>
      </p:sp>
      <p:sp>
        <p:nvSpPr>
          <p:cNvPr id="2" name="Slide Number Placeholder 1"/>
          <p:cNvSpPr>
            <a:spLocks noGrp="1"/>
          </p:cNvSpPr>
          <p:nvPr>
            <p:ph type="sldNum" sz="quarter" idx="12"/>
          </p:nvPr>
        </p:nvSpPr>
        <p:spPr/>
        <p:txBody>
          <a:bodyPr/>
          <a:lstStyle/>
          <a:p>
            <a:pPr>
              <a:defRPr/>
            </a:pPr>
            <a:r>
              <a:rPr lang="en-US" altLang="en-US">
                <a:solidFill>
                  <a:srgbClr val="000000"/>
                </a:solidFill>
              </a:rPr>
              <a:t>       </a:t>
            </a:r>
            <a:fld id="{FD6C984C-DAB3-4805-B266-48628F72ABD0}" type="slidenum">
              <a:rPr lang="en-US" altLang="en-US" smtClean="0">
                <a:solidFill>
                  <a:srgbClr val="000000"/>
                </a:solidFill>
              </a:rPr>
              <a:pPr>
                <a:defRPr/>
              </a:pPr>
              <a:t>55</a:t>
            </a:fld>
            <a:endParaRPr lang="en-US" altLang="en-US">
              <a:solidFill>
                <a:srgbClr val="000000"/>
              </a:solidFill>
            </a:endParaRPr>
          </a:p>
        </p:txBody>
      </p:sp>
      <p:sp>
        <p:nvSpPr>
          <p:cNvPr id="3" name="Date Placeholder 2"/>
          <p:cNvSpPr>
            <a:spLocks noGrp="1"/>
          </p:cNvSpPr>
          <p:nvPr>
            <p:ph type="dt" sz="half" idx="10"/>
          </p:nvPr>
        </p:nvSpPr>
        <p:spPr/>
        <p:txBody>
          <a:bodyPr/>
          <a:lstStyle/>
          <a:p>
            <a:pPr>
              <a:defRPr/>
            </a:pPr>
            <a:r>
              <a:rPr lang="en-US" dirty="0">
                <a:solidFill>
                  <a:srgbClr val="000000"/>
                </a:solidFill>
              </a:rPr>
              <a:t>CIS 521 - Intro to AI - </a:t>
            </a:r>
            <a:r>
              <a:rPr lang="de-DE" dirty="0" smtClean="0">
                <a:solidFill>
                  <a:srgbClr val="000000"/>
                </a:solidFill>
              </a:rPr>
              <a:t>Fall </a:t>
            </a:r>
            <a:r>
              <a:rPr lang="is-IS" dirty="0" smtClean="0">
                <a:solidFill>
                  <a:srgbClr val="000000"/>
                </a:solidFill>
              </a:rPr>
              <a:t>2019</a:t>
            </a:r>
            <a:endParaRPr lang="en-US" altLang="en-US" dirty="0">
              <a:solidFill>
                <a:srgbClr val="000000"/>
              </a:solidFill>
            </a:endParaRPr>
          </a:p>
        </p:txBody>
      </p:sp>
    </p:spTree>
    <p:extLst>
      <p:ext uri="{BB962C8B-B14F-4D97-AF65-F5344CB8AC3E}">
        <p14:creationId xmlns:p14="http://schemas.microsoft.com/office/powerpoint/2010/main" val="1538383506"/>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2"/>
          <p:cNvSpPr>
            <a:spLocks noGrp="1" noChangeArrowheads="1"/>
          </p:cNvSpPr>
          <p:nvPr>
            <p:ph type="title"/>
          </p:nvPr>
        </p:nvSpPr>
        <p:spPr/>
        <p:txBody>
          <a:bodyPr/>
          <a:lstStyle/>
          <a:p>
            <a:pPr algn="ctr"/>
            <a:r>
              <a:rPr lang="en-US"/>
              <a:t>A</a:t>
            </a:r>
            <a:r>
              <a:rPr lang="en-US" baseline="30000"/>
              <a:t>*</a:t>
            </a:r>
            <a:r>
              <a:rPr lang="en-US"/>
              <a:t> search example</a:t>
            </a:r>
          </a:p>
        </p:txBody>
      </p:sp>
      <p:pic>
        <p:nvPicPr>
          <p:cNvPr id="36869" name="Picture 3"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a:ln w="9525">
            <a:noFill/>
            <a:miter lim="800000"/>
            <a:headEnd/>
            <a:tailEnd/>
          </a:ln>
        </p:spPr>
      </p:pic>
      <p:sp>
        <p:nvSpPr>
          <p:cNvPr id="36870" name="Text Box 4"/>
          <p:cNvSpPr txBox="1">
            <a:spLocks noChangeArrowheads="1"/>
          </p:cNvSpPr>
          <p:nvPr/>
        </p:nvSpPr>
        <p:spPr bwMode="auto">
          <a:xfrm>
            <a:off x="152400" y="1209675"/>
            <a:ext cx="2286000" cy="2246313"/>
          </a:xfrm>
          <a:prstGeom prst="rect">
            <a:avLst/>
          </a:prstGeom>
          <a:noFill/>
          <a:ln w="9525">
            <a:noFill/>
            <a:miter lim="800000"/>
            <a:headEnd/>
            <a:tailEnd/>
          </a:ln>
        </p:spPr>
        <p:txBody>
          <a:bodyPr wrap="square">
            <a:spAutoFit/>
          </a:bodyPr>
          <a:lstStyle/>
          <a:p>
            <a:pPr eaLnBrk="1" hangingPunct="1">
              <a:spcBef>
                <a:spcPct val="50000"/>
              </a:spcBef>
            </a:pPr>
            <a:r>
              <a:rPr lang="en-US" sz="1400" dirty="0">
                <a:solidFill>
                  <a:srgbClr val="000000"/>
                </a:solidFill>
                <a:latin typeface="Arial" pitchFamily="34" charset="0"/>
              </a:rPr>
              <a:t>Frontier queue:</a:t>
            </a:r>
          </a:p>
          <a:p>
            <a:pPr eaLnBrk="1" hangingPunct="1">
              <a:spcBef>
                <a:spcPct val="50000"/>
              </a:spcBef>
            </a:pPr>
            <a:r>
              <a:rPr lang="en-US" sz="1400" dirty="0" err="1">
                <a:solidFill>
                  <a:srgbClr val="00B050"/>
                </a:solidFill>
                <a:latin typeface="Arial" pitchFamily="34" charset="0"/>
              </a:rPr>
              <a:t>Rimricu</a:t>
            </a:r>
            <a:r>
              <a:rPr lang="en-US" sz="1400" dirty="0">
                <a:solidFill>
                  <a:srgbClr val="3333CC"/>
                </a:solidFill>
                <a:latin typeface="Arial" pitchFamily="34" charset="0"/>
              </a:rPr>
              <a:t> </a:t>
            </a:r>
            <a:r>
              <a:rPr lang="en-US" sz="1400" dirty="0" err="1">
                <a:solidFill>
                  <a:srgbClr val="00B050"/>
                </a:solidFill>
                <a:latin typeface="Arial" pitchFamily="34" charset="0"/>
              </a:rPr>
              <a:t>Vicea</a:t>
            </a:r>
            <a:r>
              <a:rPr lang="en-US" sz="1400" dirty="0">
                <a:solidFill>
                  <a:srgbClr val="00B050"/>
                </a:solidFill>
                <a:latin typeface="Arial" pitchFamily="34" charset="0"/>
              </a:rPr>
              <a:t> 413</a:t>
            </a:r>
          </a:p>
          <a:p>
            <a:pPr eaLnBrk="1" hangingPunct="1">
              <a:spcBef>
                <a:spcPct val="50000"/>
              </a:spcBef>
            </a:pPr>
            <a:r>
              <a:rPr lang="en-US" sz="1400" dirty="0" err="1">
                <a:solidFill>
                  <a:srgbClr val="00B050"/>
                </a:solidFill>
                <a:latin typeface="Arial" pitchFamily="34" charset="0"/>
              </a:rPr>
              <a:t>Fagaras</a:t>
            </a:r>
            <a:r>
              <a:rPr lang="en-US" sz="1400" dirty="0">
                <a:solidFill>
                  <a:srgbClr val="00B050"/>
                </a:solidFill>
                <a:latin typeface="Arial" pitchFamily="34" charset="0"/>
              </a:rPr>
              <a:t> 415</a:t>
            </a:r>
          </a:p>
          <a:p>
            <a:pPr eaLnBrk="1" hangingPunct="1">
              <a:spcBef>
                <a:spcPct val="50000"/>
              </a:spcBef>
            </a:pPr>
            <a:r>
              <a:rPr lang="en-US" sz="1400" dirty="0">
                <a:solidFill>
                  <a:srgbClr val="3333CC"/>
                </a:solidFill>
                <a:latin typeface="Arial" pitchFamily="34" charset="0"/>
              </a:rPr>
              <a:t>Timisoara 447</a:t>
            </a:r>
          </a:p>
          <a:p>
            <a:pPr eaLnBrk="1" hangingPunct="1">
              <a:spcBef>
                <a:spcPct val="50000"/>
              </a:spcBef>
            </a:pPr>
            <a:r>
              <a:rPr lang="en-US" sz="1400" dirty="0" err="1">
                <a:solidFill>
                  <a:srgbClr val="3333CC"/>
                </a:solidFill>
                <a:latin typeface="Arial" pitchFamily="34" charset="0"/>
              </a:rPr>
              <a:t>Zerind</a:t>
            </a:r>
            <a:r>
              <a:rPr lang="en-US" sz="1400" dirty="0">
                <a:solidFill>
                  <a:srgbClr val="3333CC"/>
                </a:solidFill>
                <a:latin typeface="Arial" pitchFamily="34" charset="0"/>
              </a:rPr>
              <a:t> 449</a:t>
            </a:r>
          </a:p>
          <a:p>
            <a:pPr eaLnBrk="1" hangingPunct="1">
              <a:spcBef>
                <a:spcPct val="50000"/>
              </a:spcBef>
            </a:pPr>
            <a:r>
              <a:rPr lang="en-US" sz="1400" dirty="0">
                <a:solidFill>
                  <a:srgbClr val="00B050"/>
                </a:solidFill>
                <a:latin typeface="Arial" pitchFamily="34" charset="0"/>
              </a:rPr>
              <a:t>Arad 646</a:t>
            </a:r>
          </a:p>
          <a:p>
            <a:pPr eaLnBrk="1" hangingPunct="1">
              <a:spcBef>
                <a:spcPct val="50000"/>
              </a:spcBef>
            </a:pPr>
            <a:r>
              <a:rPr lang="en-US" sz="1400" dirty="0">
                <a:solidFill>
                  <a:srgbClr val="00B050"/>
                </a:solidFill>
                <a:latin typeface="Arial" pitchFamily="34" charset="0"/>
              </a:rPr>
              <a:t>Oradea 671</a:t>
            </a:r>
          </a:p>
        </p:txBody>
      </p:sp>
      <p:sp>
        <p:nvSpPr>
          <p:cNvPr id="36871" name="Text Box 5"/>
          <p:cNvSpPr txBox="1">
            <a:spLocks noChangeArrowheads="1"/>
          </p:cNvSpPr>
          <p:nvPr/>
        </p:nvSpPr>
        <p:spPr bwMode="auto">
          <a:xfrm>
            <a:off x="990600" y="5257800"/>
            <a:ext cx="7467600" cy="915988"/>
          </a:xfrm>
          <a:prstGeom prst="rect">
            <a:avLst/>
          </a:prstGeom>
          <a:noFill/>
          <a:ln w="9525">
            <a:noFill/>
            <a:miter lim="800000"/>
            <a:headEnd/>
            <a:tailEnd/>
          </a:ln>
        </p:spPr>
        <p:txBody>
          <a:bodyPr>
            <a:spAutoFit/>
          </a:bodyPr>
          <a:lstStyle/>
          <a:p>
            <a:pPr eaLnBrk="1" hangingPunct="1">
              <a:spcBef>
                <a:spcPct val="50000"/>
              </a:spcBef>
            </a:pPr>
            <a:r>
              <a:rPr lang="en-US" sz="1800">
                <a:solidFill>
                  <a:srgbClr val="000000"/>
                </a:solidFill>
                <a:latin typeface="Arial" pitchFamily="34" charset="0"/>
              </a:rPr>
              <a:t>When we expand Sibiu, we run into Arad again.  Note that we’ve already expanded this node once; but we still add it to the Frontier queue again.</a:t>
            </a:r>
          </a:p>
        </p:txBody>
      </p:sp>
      <p:sp>
        <p:nvSpPr>
          <p:cNvPr id="36872" name="AutoShape 6"/>
          <p:cNvSpPr>
            <a:spLocks noChangeArrowheads="1"/>
          </p:cNvSpPr>
          <p:nvPr/>
        </p:nvSpPr>
        <p:spPr bwMode="auto">
          <a:xfrm>
            <a:off x="1066800" y="2895600"/>
            <a:ext cx="609600" cy="228600"/>
          </a:xfrm>
          <a:prstGeom prst="leftArrow">
            <a:avLst>
              <a:gd name="adj1" fmla="val 50000"/>
              <a:gd name="adj2" fmla="val 66667"/>
            </a:avLst>
          </a:prstGeom>
          <a:solidFill>
            <a:schemeClr val="accent1"/>
          </a:solidFill>
          <a:ln w="9525">
            <a:solidFill>
              <a:schemeClr val="tx1"/>
            </a:solidFill>
            <a:miter lim="800000"/>
            <a:headEnd/>
            <a:tailEnd/>
          </a:ln>
        </p:spPr>
        <p:txBody>
          <a:bodyPr wrap="none" anchor="ctr"/>
          <a:lstStyle/>
          <a:p>
            <a:endParaRPr lang="en-US">
              <a:solidFill>
                <a:srgbClr val="000000"/>
              </a:solidFill>
            </a:endParaRPr>
          </a:p>
        </p:txBody>
      </p:sp>
      <p:sp>
        <p:nvSpPr>
          <p:cNvPr id="2" name="Slide Number Placeholder 1"/>
          <p:cNvSpPr>
            <a:spLocks noGrp="1"/>
          </p:cNvSpPr>
          <p:nvPr>
            <p:ph type="sldNum" sz="quarter" idx="12"/>
          </p:nvPr>
        </p:nvSpPr>
        <p:spPr/>
        <p:txBody>
          <a:bodyPr/>
          <a:lstStyle/>
          <a:p>
            <a:pPr>
              <a:defRPr/>
            </a:pPr>
            <a:r>
              <a:rPr lang="en-US" altLang="en-US">
                <a:solidFill>
                  <a:srgbClr val="000000"/>
                </a:solidFill>
              </a:rPr>
              <a:t>       </a:t>
            </a:r>
            <a:fld id="{FD6C984C-DAB3-4805-B266-48628F72ABD0}" type="slidenum">
              <a:rPr lang="en-US" altLang="en-US" smtClean="0">
                <a:solidFill>
                  <a:srgbClr val="000000"/>
                </a:solidFill>
              </a:rPr>
              <a:pPr>
                <a:defRPr/>
              </a:pPr>
              <a:t>56</a:t>
            </a:fld>
            <a:endParaRPr lang="en-US" altLang="en-US">
              <a:solidFill>
                <a:srgbClr val="000000"/>
              </a:solidFill>
            </a:endParaRPr>
          </a:p>
        </p:txBody>
      </p:sp>
      <p:sp>
        <p:nvSpPr>
          <p:cNvPr id="3" name="Date Placeholder 2"/>
          <p:cNvSpPr>
            <a:spLocks noGrp="1"/>
          </p:cNvSpPr>
          <p:nvPr>
            <p:ph type="dt" sz="half" idx="10"/>
          </p:nvPr>
        </p:nvSpPr>
        <p:spPr/>
        <p:txBody>
          <a:bodyPr/>
          <a:lstStyle/>
          <a:p>
            <a:pPr>
              <a:defRPr/>
            </a:pPr>
            <a:r>
              <a:rPr lang="en-US" dirty="0">
                <a:solidFill>
                  <a:srgbClr val="000000"/>
                </a:solidFill>
              </a:rPr>
              <a:t>CIS 521 - Intro to AI - </a:t>
            </a:r>
            <a:r>
              <a:rPr lang="de-DE" dirty="0" smtClean="0">
                <a:solidFill>
                  <a:srgbClr val="000000"/>
                </a:solidFill>
              </a:rPr>
              <a:t>Fall </a:t>
            </a:r>
            <a:r>
              <a:rPr lang="is-IS" dirty="0" smtClean="0">
                <a:solidFill>
                  <a:srgbClr val="000000"/>
                </a:solidFill>
              </a:rPr>
              <a:t>2019</a:t>
            </a:r>
            <a:endParaRPr lang="en-US" altLang="en-US" dirty="0">
              <a:solidFill>
                <a:srgbClr val="000000"/>
              </a:solidFill>
            </a:endParaRPr>
          </a:p>
        </p:txBody>
      </p:sp>
    </p:spTree>
    <p:extLst>
      <p:ext uri="{BB962C8B-B14F-4D97-AF65-F5344CB8AC3E}">
        <p14:creationId xmlns:p14="http://schemas.microsoft.com/office/powerpoint/2010/main" val="1492864733"/>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2"/>
          <p:cNvSpPr>
            <a:spLocks noGrp="1" noChangeArrowheads="1"/>
          </p:cNvSpPr>
          <p:nvPr>
            <p:ph type="title"/>
          </p:nvPr>
        </p:nvSpPr>
        <p:spPr/>
        <p:txBody>
          <a:bodyPr/>
          <a:lstStyle/>
          <a:p>
            <a:pPr algn="ctr"/>
            <a:r>
              <a:rPr lang="en-US"/>
              <a:t>A</a:t>
            </a:r>
            <a:r>
              <a:rPr lang="en-US" baseline="30000"/>
              <a:t>*</a:t>
            </a:r>
            <a:r>
              <a:rPr lang="en-US"/>
              <a:t> search example</a:t>
            </a:r>
          </a:p>
        </p:txBody>
      </p:sp>
      <p:pic>
        <p:nvPicPr>
          <p:cNvPr id="37893" name="Picture 3"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a:ln w="9525">
            <a:noFill/>
            <a:miter lim="800000"/>
            <a:headEnd/>
            <a:tailEnd/>
          </a:ln>
        </p:spPr>
      </p:pic>
      <p:sp>
        <p:nvSpPr>
          <p:cNvPr id="37894" name="Text Box 4"/>
          <p:cNvSpPr txBox="1">
            <a:spLocks noChangeArrowheads="1"/>
          </p:cNvSpPr>
          <p:nvPr/>
        </p:nvSpPr>
        <p:spPr bwMode="auto">
          <a:xfrm>
            <a:off x="152400" y="1219200"/>
            <a:ext cx="1447800" cy="2893100"/>
          </a:xfrm>
          <a:prstGeom prst="rect">
            <a:avLst/>
          </a:prstGeom>
          <a:noFill/>
          <a:ln w="9525">
            <a:noFill/>
            <a:miter lim="800000"/>
            <a:headEnd/>
            <a:tailEnd/>
          </a:ln>
        </p:spPr>
        <p:txBody>
          <a:bodyPr>
            <a:spAutoFit/>
          </a:bodyPr>
          <a:lstStyle/>
          <a:p>
            <a:pPr eaLnBrk="1" hangingPunct="1">
              <a:spcBef>
                <a:spcPct val="50000"/>
              </a:spcBef>
            </a:pPr>
            <a:r>
              <a:rPr lang="en-US" sz="1400" dirty="0">
                <a:solidFill>
                  <a:srgbClr val="000000"/>
                </a:solidFill>
                <a:latin typeface="Arial" pitchFamily="34" charset="0"/>
              </a:rPr>
              <a:t>Frontier queue:</a:t>
            </a:r>
          </a:p>
          <a:p>
            <a:pPr eaLnBrk="1" hangingPunct="1">
              <a:spcBef>
                <a:spcPct val="50000"/>
              </a:spcBef>
            </a:pPr>
            <a:r>
              <a:rPr lang="en-US" sz="1400" dirty="0" err="1">
                <a:solidFill>
                  <a:srgbClr val="00B050"/>
                </a:solidFill>
                <a:latin typeface="Arial" pitchFamily="34" charset="0"/>
              </a:rPr>
              <a:t>Fagaras</a:t>
            </a:r>
            <a:r>
              <a:rPr lang="en-US" sz="1400" dirty="0">
                <a:solidFill>
                  <a:srgbClr val="00B050"/>
                </a:solidFill>
                <a:latin typeface="Arial" pitchFamily="34" charset="0"/>
              </a:rPr>
              <a:t> 415</a:t>
            </a:r>
          </a:p>
          <a:p>
            <a:pPr eaLnBrk="1" hangingPunct="1">
              <a:spcBef>
                <a:spcPct val="50000"/>
              </a:spcBef>
            </a:pPr>
            <a:r>
              <a:rPr lang="en-US" sz="1400" dirty="0">
                <a:solidFill>
                  <a:srgbClr val="C00000"/>
                </a:solidFill>
                <a:latin typeface="Arial" pitchFamily="34" charset="0"/>
              </a:rPr>
              <a:t>Pitesti 417</a:t>
            </a:r>
          </a:p>
          <a:p>
            <a:pPr eaLnBrk="1" hangingPunct="1">
              <a:spcBef>
                <a:spcPct val="50000"/>
              </a:spcBef>
            </a:pPr>
            <a:r>
              <a:rPr lang="en-US" sz="1400" dirty="0">
                <a:solidFill>
                  <a:srgbClr val="3333CC"/>
                </a:solidFill>
                <a:latin typeface="Arial" pitchFamily="34" charset="0"/>
              </a:rPr>
              <a:t>Timisoara 447</a:t>
            </a:r>
          </a:p>
          <a:p>
            <a:pPr eaLnBrk="1" hangingPunct="1">
              <a:spcBef>
                <a:spcPct val="50000"/>
              </a:spcBef>
            </a:pPr>
            <a:r>
              <a:rPr lang="en-US" sz="1400" dirty="0" err="1">
                <a:solidFill>
                  <a:srgbClr val="3333CC"/>
                </a:solidFill>
                <a:latin typeface="Arial" pitchFamily="34" charset="0"/>
              </a:rPr>
              <a:t>Zerind</a:t>
            </a:r>
            <a:r>
              <a:rPr lang="en-US" sz="1400" dirty="0">
                <a:solidFill>
                  <a:srgbClr val="3333CC"/>
                </a:solidFill>
                <a:latin typeface="Arial" pitchFamily="34" charset="0"/>
              </a:rPr>
              <a:t> 449</a:t>
            </a:r>
          </a:p>
          <a:p>
            <a:pPr eaLnBrk="1" hangingPunct="1">
              <a:spcBef>
                <a:spcPct val="50000"/>
              </a:spcBef>
            </a:pPr>
            <a:r>
              <a:rPr lang="en-US" sz="1400" dirty="0">
                <a:solidFill>
                  <a:srgbClr val="C00000"/>
                </a:solidFill>
                <a:latin typeface="Arial" pitchFamily="34" charset="0"/>
              </a:rPr>
              <a:t>Craiova 526</a:t>
            </a:r>
          </a:p>
          <a:p>
            <a:pPr eaLnBrk="1" hangingPunct="1">
              <a:spcBef>
                <a:spcPct val="50000"/>
              </a:spcBef>
            </a:pPr>
            <a:r>
              <a:rPr lang="en-US" sz="1400" dirty="0">
                <a:solidFill>
                  <a:srgbClr val="C00000"/>
                </a:solidFill>
                <a:latin typeface="Arial" pitchFamily="34" charset="0"/>
              </a:rPr>
              <a:t>Sibiu 553</a:t>
            </a:r>
          </a:p>
          <a:p>
            <a:pPr eaLnBrk="1" hangingPunct="1">
              <a:spcBef>
                <a:spcPct val="50000"/>
              </a:spcBef>
            </a:pPr>
            <a:r>
              <a:rPr lang="en-US" sz="1400" dirty="0">
                <a:solidFill>
                  <a:srgbClr val="00B050"/>
                </a:solidFill>
                <a:latin typeface="Arial" pitchFamily="34" charset="0"/>
              </a:rPr>
              <a:t>Arad 646</a:t>
            </a:r>
          </a:p>
          <a:p>
            <a:pPr eaLnBrk="1" hangingPunct="1">
              <a:spcBef>
                <a:spcPct val="50000"/>
              </a:spcBef>
            </a:pPr>
            <a:r>
              <a:rPr lang="en-US" sz="1400" dirty="0">
                <a:solidFill>
                  <a:srgbClr val="00B050"/>
                </a:solidFill>
                <a:latin typeface="Arial" pitchFamily="34" charset="0"/>
              </a:rPr>
              <a:t>Oradea 671</a:t>
            </a:r>
          </a:p>
        </p:txBody>
      </p:sp>
      <p:sp>
        <p:nvSpPr>
          <p:cNvPr id="37895" name="Text Box 5"/>
          <p:cNvSpPr txBox="1">
            <a:spLocks noChangeArrowheads="1"/>
          </p:cNvSpPr>
          <p:nvPr/>
        </p:nvSpPr>
        <p:spPr bwMode="auto">
          <a:xfrm>
            <a:off x="990600" y="4876800"/>
            <a:ext cx="7467600" cy="366713"/>
          </a:xfrm>
          <a:prstGeom prst="rect">
            <a:avLst/>
          </a:prstGeom>
          <a:noFill/>
          <a:ln w="9525">
            <a:noFill/>
            <a:miter lim="800000"/>
            <a:headEnd/>
            <a:tailEnd/>
          </a:ln>
        </p:spPr>
        <p:txBody>
          <a:bodyPr>
            <a:spAutoFit/>
          </a:bodyPr>
          <a:lstStyle/>
          <a:p>
            <a:pPr eaLnBrk="1" hangingPunct="1">
              <a:spcBef>
                <a:spcPct val="50000"/>
              </a:spcBef>
            </a:pPr>
            <a:r>
              <a:rPr lang="en-US" sz="1800">
                <a:solidFill>
                  <a:srgbClr val="000000"/>
                </a:solidFill>
                <a:latin typeface="Arial" pitchFamily="34" charset="0"/>
              </a:rPr>
              <a:t>We expand Rimricu Vicea.  </a:t>
            </a:r>
          </a:p>
        </p:txBody>
      </p:sp>
      <p:sp>
        <p:nvSpPr>
          <p:cNvPr id="2" name="Slide Number Placeholder 1"/>
          <p:cNvSpPr>
            <a:spLocks noGrp="1"/>
          </p:cNvSpPr>
          <p:nvPr>
            <p:ph type="sldNum" sz="quarter" idx="12"/>
          </p:nvPr>
        </p:nvSpPr>
        <p:spPr/>
        <p:txBody>
          <a:bodyPr/>
          <a:lstStyle/>
          <a:p>
            <a:pPr>
              <a:defRPr/>
            </a:pPr>
            <a:r>
              <a:rPr lang="en-US" altLang="en-US">
                <a:solidFill>
                  <a:srgbClr val="000000"/>
                </a:solidFill>
              </a:rPr>
              <a:t>       </a:t>
            </a:r>
            <a:fld id="{FD6C984C-DAB3-4805-B266-48628F72ABD0}" type="slidenum">
              <a:rPr lang="en-US" altLang="en-US" smtClean="0">
                <a:solidFill>
                  <a:srgbClr val="000000"/>
                </a:solidFill>
              </a:rPr>
              <a:pPr>
                <a:defRPr/>
              </a:pPr>
              <a:t>57</a:t>
            </a:fld>
            <a:endParaRPr lang="en-US" altLang="en-US">
              <a:solidFill>
                <a:srgbClr val="000000"/>
              </a:solidFill>
            </a:endParaRPr>
          </a:p>
        </p:txBody>
      </p:sp>
      <p:sp>
        <p:nvSpPr>
          <p:cNvPr id="3" name="Date Placeholder 2"/>
          <p:cNvSpPr>
            <a:spLocks noGrp="1"/>
          </p:cNvSpPr>
          <p:nvPr>
            <p:ph type="dt" sz="half" idx="10"/>
          </p:nvPr>
        </p:nvSpPr>
        <p:spPr/>
        <p:txBody>
          <a:bodyPr/>
          <a:lstStyle/>
          <a:p>
            <a:pPr>
              <a:defRPr/>
            </a:pPr>
            <a:r>
              <a:rPr lang="en-US" dirty="0">
                <a:solidFill>
                  <a:srgbClr val="000000"/>
                </a:solidFill>
              </a:rPr>
              <a:t>CIS 521 - Intro to AI - </a:t>
            </a:r>
            <a:r>
              <a:rPr lang="de-DE" dirty="0" smtClean="0">
                <a:solidFill>
                  <a:srgbClr val="000000"/>
                </a:solidFill>
              </a:rPr>
              <a:t>Fall </a:t>
            </a:r>
            <a:r>
              <a:rPr lang="is-IS" dirty="0" smtClean="0">
                <a:solidFill>
                  <a:srgbClr val="000000"/>
                </a:solidFill>
              </a:rPr>
              <a:t>2019</a:t>
            </a:r>
            <a:endParaRPr lang="en-US" altLang="en-US" dirty="0">
              <a:solidFill>
                <a:srgbClr val="000000"/>
              </a:solidFill>
            </a:endParaRPr>
          </a:p>
        </p:txBody>
      </p:sp>
    </p:spTree>
    <p:extLst>
      <p:ext uri="{BB962C8B-B14F-4D97-AF65-F5344CB8AC3E}">
        <p14:creationId xmlns:p14="http://schemas.microsoft.com/office/powerpoint/2010/main" val="2095425289"/>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2"/>
          <p:cNvSpPr>
            <a:spLocks noGrp="1" noChangeArrowheads="1"/>
          </p:cNvSpPr>
          <p:nvPr>
            <p:ph type="title"/>
          </p:nvPr>
        </p:nvSpPr>
        <p:spPr/>
        <p:txBody>
          <a:bodyPr/>
          <a:lstStyle/>
          <a:p>
            <a:pPr algn="ctr"/>
            <a:r>
              <a:rPr lang="en-US"/>
              <a:t>A</a:t>
            </a:r>
            <a:r>
              <a:rPr lang="en-US" baseline="30000"/>
              <a:t>*</a:t>
            </a:r>
            <a:r>
              <a:rPr lang="en-US"/>
              <a:t> search example</a:t>
            </a:r>
          </a:p>
        </p:txBody>
      </p:sp>
      <p:sp>
        <p:nvSpPr>
          <p:cNvPr id="3" name="Date Placeholder 2"/>
          <p:cNvSpPr>
            <a:spLocks noGrp="1"/>
          </p:cNvSpPr>
          <p:nvPr>
            <p:ph type="dt" sz="half" idx="10"/>
          </p:nvPr>
        </p:nvSpPr>
        <p:spPr/>
        <p:txBody>
          <a:bodyPr/>
          <a:lstStyle/>
          <a:p>
            <a:pPr>
              <a:defRPr/>
            </a:pPr>
            <a:r>
              <a:rPr lang="en-US" dirty="0">
                <a:solidFill>
                  <a:srgbClr val="000000"/>
                </a:solidFill>
              </a:rPr>
              <a:t>CIS 521 - Intro to AI - </a:t>
            </a:r>
            <a:r>
              <a:rPr lang="de-DE" dirty="0" smtClean="0">
                <a:solidFill>
                  <a:srgbClr val="000000"/>
                </a:solidFill>
              </a:rPr>
              <a:t>Fall </a:t>
            </a:r>
            <a:r>
              <a:rPr lang="is-IS" dirty="0" smtClean="0">
                <a:solidFill>
                  <a:srgbClr val="000000"/>
                </a:solidFill>
              </a:rPr>
              <a:t>2019</a:t>
            </a:r>
            <a:endParaRPr lang="en-US" altLang="en-US" dirty="0">
              <a:solidFill>
                <a:srgbClr val="000000"/>
              </a:solidFill>
            </a:endParaRPr>
          </a:p>
        </p:txBody>
      </p:sp>
      <p:sp>
        <p:nvSpPr>
          <p:cNvPr id="2" name="Slide Number Placeholder 1"/>
          <p:cNvSpPr>
            <a:spLocks noGrp="1"/>
          </p:cNvSpPr>
          <p:nvPr>
            <p:ph type="sldNum" sz="quarter" idx="12"/>
          </p:nvPr>
        </p:nvSpPr>
        <p:spPr/>
        <p:txBody>
          <a:bodyPr/>
          <a:lstStyle/>
          <a:p>
            <a:pPr>
              <a:defRPr/>
            </a:pPr>
            <a:r>
              <a:rPr lang="en-US" altLang="en-US">
                <a:solidFill>
                  <a:srgbClr val="000000"/>
                </a:solidFill>
              </a:rPr>
              <a:t>       </a:t>
            </a:r>
            <a:fld id="{FD6C984C-DAB3-4805-B266-48628F72ABD0}" type="slidenum">
              <a:rPr lang="en-US" altLang="en-US" smtClean="0">
                <a:solidFill>
                  <a:srgbClr val="000000"/>
                </a:solidFill>
              </a:rPr>
              <a:pPr>
                <a:defRPr/>
              </a:pPr>
              <a:t>58</a:t>
            </a:fld>
            <a:endParaRPr lang="en-US" altLang="en-US">
              <a:solidFill>
                <a:srgbClr val="000000"/>
              </a:solidFill>
            </a:endParaRPr>
          </a:p>
        </p:txBody>
      </p:sp>
      <p:pic>
        <p:nvPicPr>
          <p:cNvPr id="38917" name="Picture 3"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a:ln w="9525">
            <a:noFill/>
            <a:miter lim="800000"/>
            <a:headEnd/>
            <a:tailEnd/>
          </a:ln>
        </p:spPr>
      </p:pic>
      <p:sp>
        <p:nvSpPr>
          <p:cNvPr id="38918" name="Text Box 4"/>
          <p:cNvSpPr txBox="1">
            <a:spLocks noChangeArrowheads="1"/>
          </p:cNvSpPr>
          <p:nvPr/>
        </p:nvSpPr>
        <p:spPr bwMode="auto">
          <a:xfrm>
            <a:off x="152400" y="1219200"/>
            <a:ext cx="1447800" cy="3539430"/>
          </a:xfrm>
          <a:prstGeom prst="rect">
            <a:avLst/>
          </a:prstGeom>
          <a:noFill/>
          <a:ln w="9525">
            <a:noFill/>
            <a:miter lim="800000"/>
            <a:headEnd/>
            <a:tailEnd/>
          </a:ln>
        </p:spPr>
        <p:txBody>
          <a:bodyPr>
            <a:spAutoFit/>
          </a:bodyPr>
          <a:lstStyle/>
          <a:p>
            <a:pPr eaLnBrk="1" hangingPunct="1">
              <a:spcBef>
                <a:spcPct val="50000"/>
              </a:spcBef>
            </a:pPr>
            <a:r>
              <a:rPr lang="en-US" sz="1400" dirty="0">
                <a:solidFill>
                  <a:srgbClr val="000000"/>
                </a:solidFill>
                <a:latin typeface="Arial" pitchFamily="34" charset="0"/>
              </a:rPr>
              <a:t>Frontier queue:</a:t>
            </a:r>
          </a:p>
          <a:p>
            <a:pPr eaLnBrk="1" hangingPunct="1">
              <a:spcBef>
                <a:spcPct val="50000"/>
              </a:spcBef>
            </a:pPr>
            <a:r>
              <a:rPr lang="en-US" sz="1400" dirty="0">
                <a:solidFill>
                  <a:srgbClr val="C00000"/>
                </a:solidFill>
                <a:latin typeface="Arial" pitchFamily="34" charset="0"/>
              </a:rPr>
              <a:t>Pitesti 417</a:t>
            </a:r>
          </a:p>
          <a:p>
            <a:pPr eaLnBrk="1" hangingPunct="1">
              <a:spcBef>
                <a:spcPct val="50000"/>
              </a:spcBef>
            </a:pPr>
            <a:r>
              <a:rPr lang="en-US" sz="1400" dirty="0">
                <a:solidFill>
                  <a:srgbClr val="3333CC"/>
                </a:solidFill>
                <a:latin typeface="Arial" pitchFamily="34" charset="0"/>
              </a:rPr>
              <a:t>Timisoara 447</a:t>
            </a:r>
          </a:p>
          <a:p>
            <a:pPr eaLnBrk="1" hangingPunct="1">
              <a:spcBef>
                <a:spcPct val="50000"/>
              </a:spcBef>
            </a:pPr>
            <a:r>
              <a:rPr lang="en-US" sz="1400" dirty="0" err="1">
                <a:solidFill>
                  <a:srgbClr val="3333CC"/>
                </a:solidFill>
                <a:latin typeface="Arial" pitchFamily="34" charset="0"/>
              </a:rPr>
              <a:t>Zerind</a:t>
            </a:r>
            <a:r>
              <a:rPr lang="en-US" sz="1400" dirty="0">
                <a:solidFill>
                  <a:srgbClr val="3333CC"/>
                </a:solidFill>
                <a:latin typeface="Arial" pitchFamily="34" charset="0"/>
              </a:rPr>
              <a:t> 449</a:t>
            </a:r>
          </a:p>
          <a:p>
            <a:pPr eaLnBrk="1" hangingPunct="1">
              <a:spcBef>
                <a:spcPct val="50000"/>
              </a:spcBef>
            </a:pPr>
            <a:r>
              <a:rPr lang="en-US" sz="1400" b="1" i="1" dirty="0">
                <a:solidFill>
                  <a:srgbClr val="7030A0"/>
                </a:solidFill>
                <a:latin typeface="Arial" pitchFamily="34" charset="0"/>
              </a:rPr>
              <a:t>Bucharest 450 </a:t>
            </a:r>
          </a:p>
          <a:p>
            <a:pPr eaLnBrk="1" hangingPunct="1">
              <a:spcBef>
                <a:spcPct val="50000"/>
              </a:spcBef>
            </a:pPr>
            <a:r>
              <a:rPr lang="en-US" sz="1400" dirty="0">
                <a:solidFill>
                  <a:srgbClr val="C00000"/>
                </a:solidFill>
                <a:latin typeface="Arial" pitchFamily="34" charset="0"/>
              </a:rPr>
              <a:t>Craiova 526</a:t>
            </a:r>
          </a:p>
          <a:p>
            <a:pPr eaLnBrk="1" hangingPunct="1">
              <a:spcBef>
                <a:spcPct val="50000"/>
              </a:spcBef>
            </a:pPr>
            <a:r>
              <a:rPr lang="en-US" sz="1400" dirty="0">
                <a:solidFill>
                  <a:srgbClr val="C00000"/>
                </a:solidFill>
                <a:latin typeface="Arial" pitchFamily="34" charset="0"/>
              </a:rPr>
              <a:t>Sibiu 553</a:t>
            </a:r>
          </a:p>
          <a:p>
            <a:pPr eaLnBrk="1" hangingPunct="1">
              <a:spcBef>
                <a:spcPct val="50000"/>
              </a:spcBef>
            </a:pPr>
            <a:r>
              <a:rPr lang="en-US" sz="1400" dirty="0">
                <a:solidFill>
                  <a:srgbClr val="7030A0"/>
                </a:solidFill>
                <a:latin typeface="Arial" pitchFamily="34" charset="0"/>
              </a:rPr>
              <a:t>Sibiu 591</a:t>
            </a:r>
          </a:p>
          <a:p>
            <a:pPr eaLnBrk="1" hangingPunct="1">
              <a:spcBef>
                <a:spcPct val="50000"/>
              </a:spcBef>
            </a:pPr>
            <a:r>
              <a:rPr lang="en-US" sz="1400" dirty="0">
                <a:solidFill>
                  <a:srgbClr val="00B050"/>
                </a:solidFill>
                <a:latin typeface="Arial" pitchFamily="34" charset="0"/>
              </a:rPr>
              <a:t>Arad 646</a:t>
            </a:r>
          </a:p>
          <a:p>
            <a:pPr eaLnBrk="1" hangingPunct="1">
              <a:spcBef>
                <a:spcPct val="50000"/>
              </a:spcBef>
            </a:pPr>
            <a:r>
              <a:rPr lang="en-US" sz="1400" dirty="0">
                <a:solidFill>
                  <a:srgbClr val="00B050"/>
                </a:solidFill>
                <a:latin typeface="Arial" pitchFamily="34" charset="0"/>
              </a:rPr>
              <a:t>Oradea 671</a:t>
            </a:r>
          </a:p>
          <a:p>
            <a:pPr eaLnBrk="1" hangingPunct="1">
              <a:spcBef>
                <a:spcPct val="50000"/>
              </a:spcBef>
            </a:pPr>
            <a:endParaRPr lang="en-US" sz="1400" dirty="0">
              <a:solidFill>
                <a:srgbClr val="000000"/>
              </a:solidFill>
              <a:latin typeface="Arial" pitchFamily="34" charset="0"/>
            </a:endParaRPr>
          </a:p>
        </p:txBody>
      </p:sp>
      <p:sp>
        <p:nvSpPr>
          <p:cNvPr id="38919" name="Text Box 5"/>
          <p:cNvSpPr txBox="1">
            <a:spLocks noChangeArrowheads="1"/>
          </p:cNvSpPr>
          <p:nvPr/>
        </p:nvSpPr>
        <p:spPr bwMode="auto">
          <a:xfrm>
            <a:off x="2086232" y="4572000"/>
            <a:ext cx="6248400" cy="915988"/>
          </a:xfrm>
          <a:prstGeom prst="rect">
            <a:avLst/>
          </a:prstGeom>
          <a:noFill/>
          <a:ln w="9525">
            <a:noFill/>
            <a:miter lim="800000"/>
            <a:headEnd/>
            <a:tailEnd/>
          </a:ln>
        </p:spPr>
        <p:txBody>
          <a:bodyPr wrap="square">
            <a:spAutoFit/>
          </a:bodyPr>
          <a:lstStyle/>
          <a:p>
            <a:pPr eaLnBrk="1" hangingPunct="1">
              <a:spcBef>
                <a:spcPct val="50000"/>
              </a:spcBef>
            </a:pPr>
            <a:r>
              <a:rPr lang="en-US" sz="1800" dirty="0">
                <a:solidFill>
                  <a:srgbClr val="000000"/>
                </a:solidFill>
                <a:latin typeface="Arial" pitchFamily="34" charset="0"/>
              </a:rPr>
              <a:t>When we expand </a:t>
            </a:r>
            <a:r>
              <a:rPr lang="en-US" sz="1800" dirty="0" err="1">
                <a:solidFill>
                  <a:srgbClr val="000000"/>
                </a:solidFill>
                <a:latin typeface="Arial" pitchFamily="34" charset="0"/>
              </a:rPr>
              <a:t>Fagaras</a:t>
            </a:r>
            <a:r>
              <a:rPr lang="en-US" sz="1800" dirty="0">
                <a:solidFill>
                  <a:srgbClr val="000000"/>
                </a:solidFill>
                <a:latin typeface="Arial" pitchFamily="34" charset="0"/>
              </a:rPr>
              <a:t>, we find Bucharest, but we’re not done.  The algorithm doesn’t end until we “expand” the goal node – it has to be at the top of the Frontier queue.</a:t>
            </a:r>
          </a:p>
        </p:txBody>
      </p:sp>
    </p:spTree>
    <p:extLst>
      <p:ext uri="{BB962C8B-B14F-4D97-AF65-F5344CB8AC3E}">
        <p14:creationId xmlns:p14="http://schemas.microsoft.com/office/powerpoint/2010/main" val="1576929232"/>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2"/>
          <p:cNvSpPr>
            <a:spLocks noGrp="1" noChangeArrowheads="1"/>
          </p:cNvSpPr>
          <p:nvPr>
            <p:ph type="title"/>
          </p:nvPr>
        </p:nvSpPr>
        <p:spPr/>
        <p:txBody>
          <a:bodyPr/>
          <a:lstStyle/>
          <a:p>
            <a:r>
              <a:rPr lang="en-US"/>
              <a:t>A</a:t>
            </a:r>
            <a:r>
              <a:rPr lang="en-US" baseline="30000"/>
              <a:t>*</a:t>
            </a:r>
            <a:r>
              <a:rPr lang="en-US"/>
              <a:t> search example</a:t>
            </a:r>
          </a:p>
        </p:txBody>
      </p:sp>
      <p:sp>
        <p:nvSpPr>
          <p:cNvPr id="3" name="Date Placeholder 2"/>
          <p:cNvSpPr>
            <a:spLocks noGrp="1"/>
          </p:cNvSpPr>
          <p:nvPr>
            <p:ph type="dt" sz="half" idx="10"/>
          </p:nvPr>
        </p:nvSpPr>
        <p:spPr/>
        <p:txBody>
          <a:bodyPr/>
          <a:lstStyle/>
          <a:p>
            <a:pPr>
              <a:defRPr/>
            </a:pPr>
            <a:r>
              <a:rPr lang="en-US" dirty="0">
                <a:solidFill>
                  <a:srgbClr val="000000"/>
                </a:solidFill>
              </a:rPr>
              <a:t>CIS 521 - Intro to AI - </a:t>
            </a:r>
            <a:r>
              <a:rPr lang="de-DE" dirty="0" smtClean="0">
                <a:solidFill>
                  <a:srgbClr val="000000"/>
                </a:solidFill>
              </a:rPr>
              <a:t>Fall </a:t>
            </a:r>
            <a:r>
              <a:rPr lang="is-IS" dirty="0" smtClean="0">
                <a:solidFill>
                  <a:srgbClr val="000000"/>
                </a:solidFill>
              </a:rPr>
              <a:t>2019</a:t>
            </a:r>
            <a:endParaRPr lang="en-US" altLang="en-US" dirty="0">
              <a:solidFill>
                <a:srgbClr val="000000"/>
              </a:solidFill>
            </a:endParaRPr>
          </a:p>
        </p:txBody>
      </p:sp>
      <p:sp>
        <p:nvSpPr>
          <p:cNvPr id="2" name="Slide Number Placeholder 1"/>
          <p:cNvSpPr>
            <a:spLocks noGrp="1"/>
          </p:cNvSpPr>
          <p:nvPr>
            <p:ph type="sldNum" sz="quarter" idx="12"/>
          </p:nvPr>
        </p:nvSpPr>
        <p:spPr/>
        <p:txBody>
          <a:bodyPr/>
          <a:lstStyle/>
          <a:p>
            <a:pPr>
              <a:defRPr/>
            </a:pPr>
            <a:r>
              <a:rPr lang="en-US" altLang="en-US">
                <a:solidFill>
                  <a:srgbClr val="000000"/>
                </a:solidFill>
              </a:rPr>
              <a:t>       </a:t>
            </a:r>
            <a:fld id="{FD6C984C-DAB3-4805-B266-48628F72ABD0}" type="slidenum">
              <a:rPr lang="en-US" altLang="en-US" smtClean="0">
                <a:solidFill>
                  <a:srgbClr val="000000"/>
                </a:solidFill>
              </a:rPr>
              <a:pPr>
                <a:defRPr/>
              </a:pPr>
              <a:t>59</a:t>
            </a:fld>
            <a:endParaRPr lang="en-US" altLang="en-US">
              <a:solidFill>
                <a:srgbClr val="000000"/>
              </a:solidFill>
            </a:endParaRPr>
          </a:p>
        </p:txBody>
      </p:sp>
      <p:pic>
        <p:nvPicPr>
          <p:cNvPr id="39941" name="Picture 3"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a:ln w="9525">
            <a:noFill/>
            <a:miter lim="800000"/>
            <a:headEnd/>
            <a:tailEnd/>
          </a:ln>
        </p:spPr>
      </p:pic>
      <p:sp>
        <p:nvSpPr>
          <p:cNvPr id="39942" name="Text Box 4"/>
          <p:cNvSpPr txBox="1">
            <a:spLocks noChangeArrowheads="1"/>
          </p:cNvSpPr>
          <p:nvPr/>
        </p:nvSpPr>
        <p:spPr bwMode="auto">
          <a:xfrm>
            <a:off x="152400" y="1219200"/>
            <a:ext cx="1447800" cy="307777"/>
          </a:xfrm>
          <a:prstGeom prst="rect">
            <a:avLst/>
          </a:prstGeom>
          <a:noFill/>
          <a:ln w="9525">
            <a:noFill/>
            <a:miter lim="800000"/>
            <a:headEnd/>
            <a:tailEnd/>
          </a:ln>
        </p:spPr>
        <p:txBody>
          <a:bodyPr>
            <a:spAutoFit/>
          </a:bodyPr>
          <a:lstStyle/>
          <a:p>
            <a:pPr eaLnBrk="1" hangingPunct="1">
              <a:spcBef>
                <a:spcPct val="50000"/>
              </a:spcBef>
            </a:pPr>
            <a:r>
              <a:rPr lang="en-US" sz="1400" dirty="0">
                <a:solidFill>
                  <a:srgbClr val="000000"/>
                </a:solidFill>
                <a:latin typeface="Arial" pitchFamily="34" charset="0"/>
              </a:rPr>
              <a:t>Frontier queue:</a:t>
            </a:r>
          </a:p>
        </p:txBody>
      </p:sp>
      <p:sp>
        <p:nvSpPr>
          <p:cNvPr id="39943" name="Text Box 5"/>
          <p:cNvSpPr txBox="1">
            <a:spLocks noChangeArrowheads="1"/>
          </p:cNvSpPr>
          <p:nvPr/>
        </p:nvSpPr>
        <p:spPr bwMode="auto">
          <a:xfrm>
            <a:off x="1890584" y="4114800"/>
            <a:ext cx="6186616" cy="1477328"/>
          </a:xfrm>
          <a:prstGeom prst="rect">
            <a:avLst/>
          </a:prstGeom>
          <a:noFill/>
          <a:ln w="9525">
            <a:noFill/>
            <a:miter lim="800000"/>
            <a:headEnd/>
            <a:tailEnd/>
          </a:ln>
        </p:spPr>
        <p:txBody>
          <a:bodyPr wrap="square">
            <a:spAutoFit/>
          </a:bodyPr>
          <a:lstStyle/>
          <a:p>
            <a:pPr eaLnBrk="1" hangingPunct="1">
              <a:spcBef>
                <a:spcPct val="50000"/>
              </a:spcBef>
            </a:pPr>
            <a:r>
              <a:rPr lang="en-US" sz="1800" dirty="0">
                <a:solidFill>
                  <a:srgbClr val="000000"/>
                </a:solidFill>
                <a:latin typeface="Arial" pitchFamily="34" charset="0"/>
              </a:rPr>
              <a:t>Note that we just found a better value for Bucharest! </a:t>
            </a:r>
          </a:p>
          <a:p>
            <a:pPr eaLnBrk="1" hangingPunct="1">
              <a:spcBef>
                <a:spcPct val="50000"/>
              </a:spcBef>
            </a:pPr>
            <a:r>
              <a:rPr lang="en-US" sz="1800" dirty="0">
                <a:solidFill>
                  <a:srgbClr val="000000"/>
                </a:solidFill>
                <a:latin typeface="Arial" pitchFamily="34" charset="0"/>
              </a:rPr>
              <a:t>Now we expand this better value for Bucharest since it’s at the top of the queue.</a:t>
            </a:r>
          </a:p>
          <a:p>
            <a:pPr eaLnBrk="1" hangingPunct="1">
              <a:spcBef>
                <a:spcPct val="50000"/>
              </a:spcBef>
            </a:pPr>
            <a:r>
              <a:rPr lang="en-US" sz="1800" dirty="0">
                <a:solidFill>
                  <a:srgbClr val="000000"/>
                </a:solidFill>
                <a:latin typeface="Arial" pitchFamily="34" charset="0"/>
              </a:rPr>
              <a:t> We’re done and we know the value found is optimal!</a:t>
            </a:r>
          </a:p>
        </p:txBody>
      </p:sp>
      <p:sp>
        <p:nvSpPr>
          <p:cNvPr id="39944" name="Text Box 4"/>
          <p:cNvSpPr txBox="1">
            <a:spLocks noChangeArrowheads="1"/>
          </p:cNvSpPr>
          <p:nvPr/>
        </p:nvSpPr>
        <p:spPr bwMode="auto">
          <a:xfrm>
            <a:off x="152400" y="1219200"/>
            <a:ext cx="2057400" cy="4508927"/>
          </a:xfrm>
          <a:prstGeom prst="rect">
            <a:avLst/>
          </a:prstGeom>
          <a:noFill/>
          <a:ln w="9525">
            <a:noFill/>
            <a:miter lim="800000"/>
            <a:headEnd/>
            <a:tailEnd/>
          </a:ln>
        </p:spPr>
        <p:txBody>
          <a:bodyPr wrap="square">
            <a:spAutoFit/>
          </a:bodyPr>
          <a:lstStyle/>
          <a:p>
            <a:pPr eaLnBrk="1" hangingPunct="1">
              <a:spcBef>
                <a:spcPct val="50000"/>
              </a:spcBef>
            </a:pPr>
            <a:r>
              <a:rPr lang="en-US" sz="1400" dirty="0">
                <a:solidFill>
                  <a:srgbClr val="000000"/>
                </a:solidFill>
                <a:latin typeface="Arial" pitchFamily="34" charset="0"/>
              </a:rPr>
              <a:t>Frontier queue:</a:t>
            </a:r>
          </a:p>
          <a:p>
            <a:pPr eaLnBrk="1" hangingPunct="1">
              <a:spcBef>
                <a:spcPct val="50000"/>
              </a:spcBef>
            </a:pPr>
            <a:r>
              <a:rPr lang="en-US" sz="1400" dirty="0">
                <a:solidFill>
                  <a:srgbClr val="FFC000"/>
                </a:solidFill>
                <a:latin typeface="Arial" pitchFamily="34" charset="0"/>
              </a:rPr>
              <a:t>Bucharest 418</a:t>
            </a:r>
            <a:endParaRPr lang="en-US" sz="1400" dirty="0">
              <a:solidFill>
                <a:srgbClr val="00B050"/>
              </a:solidFill>
              <a:latin typeface="Arial" pitchFamily="34" charset="0"/>
            </a:endParaRPr>
          </a:p>
          <a:p>
            <a:pPr eaLnBrk="1" hangingPunct="1">
              <a:spcBef>
                <a:spcPct val="50000"/>
              </a:spcBef>
            </a:pPr>
            <a:r>
              <a:rPr lang="en-US" sz="1400" dirty="0">
                <a:solidFill>
                  <a:srgbClr val="3333CC"/>
                </a:solidFill>
                <a:latin typeface="Arial" pitchFamily="34" charset="0"/>
              </a:rPr>
              <a:t>Timisoara 447</a:t>
            </a:r>
          </a:p>
          <a:p>
            <a:pPr eaLnBrk="1" hangingPunct="1">
              <a:spcBef>
                <a:spcPct val="50000"/>
              </a:spcBef>
            </a:pPr>
            <a:r>
              <a:rPr lang="en-US" sz="1400" dirty="0" err="1">
                <a:solidFill>
                  <a:srgbClr val="3333CC"/>
                </a:solidFill>
                <a:latin typeface="Arial" pitchFamily="34" charset="0"/>
              </a:rPr>
              <a:t>Zerind</a:t>
            </a:r>
            <a:r>
              <a:rPr lang="en-US" sz="1400" dirty="0">
                <a:solidFill>
                  <a:srgbClr val="3333CC"/>
                </a:solidFill>
                <a:latin typeface="Arial" pitchFamily="34" charset="0"/>
              </a:rPr>
              <a:t> 449</a:t>
            </a:r>
          </a:p>
          <a:p>
            <a:pPr eaLnBrk="1" hangingPunct="1">
              <a:spcBef>
                <a:spcPct val="50000"/>
              </a:spcBef>
            </a:pPr>
            <a:r>
              <a:rPr lang="en-US" sz="1400" b="1" i="1" dirty="0">
                <a:solidFill>
                  <a:srgbClr val="7030A0"/>
                </a:solidFill>
                <a:latin typeface="Arial" pitchFamily="34" charset="0"/>
              </a:rPr>
              <a:t>Bucharest 450 </a:t>
            </a:r>
          </a:p>
          <a:p>
            <a:pPr eaLnBrk="1" hangingPunct="1">
              <a:spcBef>
                <a:spcPct val="50000"/>
              </a:spcBef>
            </a:pPr>
            <a:r>
              <a:rPr lang="en-US" sz="1400" dirty="0">
                <a:solidFill>
                  <a:srgbClr val="C00000"/>
                </a:solidFill>
                <a:latin typeface="Arial" pitchFamily="34" charset="0"/>
              </a:rPr>
              <a:t>Craiova 526</a:t>
            </a:r>
          </a:p>
          <a:p>
            <a:pPr eaLnBrk="1" hangingPunct="1">
              <a:spcBef>
                <a:spcPct val="50000"/>
              </a:spcBef>
            </a:pPr>
            <a:r>
              <a:rPr lang="en-US" sz="1400" dirty="0">
                <a:solidFill>
                  <a:srgbClr val="C00000"/>
                </a:solidFill>
                <a:latin typeface="Arial" pitchFamily="34" charset="0"/>
              </a:rPr>
              <a:t>Sibiu 553</a:t>
            </a:r>
          </a:p>
          <a:p>
            <a:pPr eaLnBrk="1" hangingPunct="1">
              <a:spcBef>
                <a:spcPct val="50000"/>
              </a:spcBef>
            </a:pPr>
            <a:r>
              <a:rPr lang="en-US" sz="1400" dirty="0">
                <a:solidFill>
                  <a:srgbClr val="7030A0"/>
                </a:solidFill>
                <a:latin typeface="Arial" pitchFamily="34" charset="0"/>
              </a:rPr>
              <a:t>Sibiu 591</a:t>
            </a:r>
          </a:p>
          <a:p>
            <a:pPr eaLnBrk="1" hangingPunct="1">
              <a:spcBef>
                <a:spcPct val="50000"/>
              </a:spcBef>
            </a:pPr>
            <a:r>
              <a:rPr lang="en-US" sz="1400" dirty="0" err="1">
                <a:solidFill>
                  <a:srgbClr val="FFC000"/>
                </a:solidFill>
                <a:latin typeface="Arial" pitchFamily="34" charset="0"/>
              </a:rPr>
              <a:t>Rimricu</a:t>
            </a:r>
            <a:r>
              <a:rPr lang="en-US" sz="1400" dirty="0">
                <a:solidFill>
                  <a:srgbClr val="FFC000"/>
                </a:solidFill>
                <a:latin typeface="Arial" pitchFamily="34" charset="0"/>
              </a:rPr>
              <a:t> </a:t>
            </a:r>
            <a:r>
              <a:rPr lang="en-US" sz="1400" dirty="0" err="1">
                <a:solidFill>
                  <a:srgbClr val="FFC000"/>
                </a:solidFill>
                <a:latin typeface="Arial" pitchFamily="34" charset="0"/>
              </a:rPr>
              <a:t>Vicea</a:t>
            </a:r>
            <a:r>
              <a:rPr lang="en-US" sz="1400" dirty="0">
                <a:solidFill>
                  <a:srgbClr val="FFC000"/>
                </a:solidFill>
                <a:latin typeface="Arial" pitchFamily="34" charset="0"/>
              </a:rPr>
              <a:t> 607</a:t>
            </a:r>
            <a:endParaRPr lang="en-US" sz="1400" dirty="0">
              <a:solidFill>
                <a:srgbClr val="7030A0"/>
              </a:solidFill>
              <a:latin typeface="Arial" pitchFamily="34" charset="0"/>
            </a:endParaRPr>
          </a:p>
          <a:p>
            <a:pPr eaLnBrk="1" hangingPunct="1">
              <a:spcBef>
                <a:spcPct val="50000"/>
              </a:spcBef>
            </a:pPr>
            <a:r>
              <a:rPr lang="en-US" sz="1400" dirty="0">
                <a:solidFill>
                  <a:srgbClr val="FFC000"/>
                </a:solidFill>
                <a:latin typeface="Arial" pitchFamily="34" charset="0"/>
              </a:rPr>
              <a:t>Craiova 615</a:t>
            </a:r>
          </a:p>
          <a:p>
            <a:pPr eaLnBrk="1" hangingPunct="1">
              <a:spcBef>
                <a:spcPct val="50000"/>
              </a:spcBef>
            </a:pPr>
            <a:r>
              <a:rPr lang="en-US" sz="1400" dirty="0">
                <a:solidFill>
                  <a:srgbClr val="00B050"/>
                </a:solidFill>
                <a:latin typeface="Arial" pitchFamily="34" charset="0"/>
              </a:rPr>
              <a:t>Arad 646</a:t>
            </a:r>
          </a:p>
          <a:p>
            <a:pPr eaLnBrk="1" hangingPunct="1">
              <a:spcBef>
                <a:spcPct val="50000"/>
              </a:spcBef>
            </a:pPr>
            <a:r>
              <a:rPr lang="en-US" sz="1400" dirty="0">
                <a:solidFill>
                  <a:srgbClr val="00B050"/>
                </a:solidFill>
                <a:latin typeface="Arial" pitchFamily="34" charset="0"/>
              </a:rPr>
              <a:t>Oradea 671</a:t>
            </a:r>
          </a:p>
          <a:p>
            <a:pPr eaLnBrk="1" hangingPunct="1">
              <a:spcBef>
                <a:spcPct val="50000"/>
              </a:spcBef>
            </a:pPr>
            <a:endParaRPr lang="en-US" sz="1400" dirty="0">
              <a:solidFill>
                <a:srgbClr val="00B050"/>
              </a:solidFill>
              <a:latin typeface="Arial" pitchFamily="34" charset="0"/>
            </a:endParaRPr>
          </a:p>
          <a:p>
            <a:pPr eaLnBrk="1" hangingPunct="1">
              <a:spcBef>
                <a:spcPct val="50000"/>
              </a:spcBef>
            </a:pPr>
            <a:endParaRPr lang="en-US" sz="1400" dirty="0">
              <a:solidFill>
                <a:srgbClr val="000000"/>
              </a:solidFill>
              <a:latin typeface="Arial" pitchFamily="34" charset="0"/>
            </a:endParaRPr>
          </a:p>
        </p:txBody>
      </p:sp>
    </p:spTree>
    <p:extLst>
      <p:ext uri="{BB962C8B-B14F-4D97-AF65-F5344CB8AC3E}">
        <p14:creationId xmlns:p14="http://schemas.microsoft.com/office/powerpoint/2010/main" val="505908167"/>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AI - </a:t>
            </a:r>
            <a:r>
              <a:rPr lang="en-US" sz="1400" dirty="0" smtClean="0"/>
              <a:t>Summer 2019</a:t>
            </a:r>
            <a:endParaRPr lang="en-US" altLang="en-US" sz="1400" dirty="0"/>
          </a:p>
        </p:txBody>
      </p:sp>
      <p:sp>
        <p:nvSpPr>
          <p:cNvPr id="36869" name="Slide Number Placeholder 6"/>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D204195E-A0EE-4367-8ED5-540B4AFA8552}" type="slidenum">
              <a:rPr lang="en-US" altLang="en-US" sz="1400"/>
              <a:pPr/>
              <a:t>6</a:t>
            </a:fld>
            <a:endParaRPr lang="en-US" altLang="en-US" sz="1400"/>
          </a:p>
        </p:txBody>
      </p:sp>
      <p:sp>
        <p:nvSpPr>
          <p:cNvPr id="36870" name="Rectangle 2"/>
          <p:cNvSpPr>
            <a:spLocks noGrp="1" noChangeArrowheads="1"/>
          </p:cNvSpPr>
          <p:nvPr>
            <p:ph type="title"/>
          </p:nvPr>
        </p:nvSpPr>
        <p:spPr>
          <a:xfrm>
            <a:off x="533401" y="609600"/>
            <a:ext cx="8291512" cy="457200"/>
          </a:xfrm>
        </p:spPr>
        <p:txBody>
          <a:bodyPr/>
          <a:lstStyle/>
          <a:p>
            <a:r>
              <a:rPr lang="en-US" dirty="0" smtClean="0"/>
              <a:t>Review: Tree </a:t>
            </a:r>
            <a:r>
              <a:rPr lang="en-US" dirty="0"/>
              <a:t>search</a:t>
            </a:r>
          </a:p>
        </p:txBody>
      </p:sp>
      <p:sp>
        <p:nvSpPr>
          <p:cNvPr id="36871" name="Rectangle 3"/>
          <p:cNvSpPr>
            <a:spLocks noGrp="1" noChangeArrowheads="1"/>
          </p:cNvSpPr>
          <p:nvPr>
            <p:ph type="body" sz="half" idx="2"/>
          </p:nvPr>
        </p:nvSpPr>
        <p:spPr>
          <a:xfrm>
            <a:off x="762000" y="3962400"/>
            <a:ext cx="8529638" cy="1925638"/>
          </a:xfrm>
        </p:spPr>
        <p:txBody>
          <a:bodyPr/>
          <a:lstStyle/>
          <a:p>
            <a:pPr>
              <a:lnSpc>
                <a:spcPct val="90000"/>
              </a:lnSpc>
              <a:buFont typeface="Symbol" pitchFamily="18" charset="2"/>
              <a:buNone/>
            </a:pPr>
            <a:r>
              <a:rPr lang="en-US" sz="1400" b="0"/>
              <a:t>function</a:t>
            </a:r>
            <a:r>
              <a:rPr lang="en-US" sz="1400"/>
              <a:t> TREE-SEARCH(</a:t>
            </a:r>
            <a:r>
              <a:rPr lang="en-US" sz="1400" i="1"/>
              <a:t>problem, strategy</a:t>
            </a:r>
            <a:r>
              <a:rPr lang="en-US" sz="1400"/>
              <a:t>) </a:t>
            </a:r>
            <a:r>
              <a:rPr lang="en-US" sz="1400" b="0"/>
              <a:t>return</a:t>
            </a:r>
            <a:r>
              <a:rPr lang="en-US" sz="1400"/>
              <a:t> a solution or failure</a:t>
            </a:r>
          </a:p>
          <a:p>
            <a:pPr>
              <a:lnSpc>
                <a:spcPct val="90000"/>
              </a:lnSpc>
              <a:buFont typeface="Symbol" pitchFamily="18" charset="2"/>
              <a:buNone/>
            </a:pPr>
            <a:r>
              <a:rPr lang="en-US" sz="1400"/>
              <a:t>	Initialize frontier  to the </a:t>
            </a:r>
            <a:r>
              <a:rPr lang="en-US" sz="1400" i="1"/>
              <a:t>initial state</a:t>
            </a:r>
            <a:r>
              <a:rPr lang="en-US" sz="1400"/>
              <a:t> of the </a:t>
            </a:r>
            <a:r>
              <a:rPr lang="en-US" sz="1400" i="1"/>
              <a:t>problem</a:t>
            </a:r>
            <a:endParaRPr lang="en-US" sz="1400"/>
          </a:p>
          <a:p>
            <a:pPr>
              <a:lnSpc>
                <a:spcPct val="90000"/>
              </a:lnSpc>
              <a:buFont typeface="Symbol" pitchFamily="18" charset="2"/>
              <a:buNone/>
            </a:pPr>
            <a:r>
              <a:rPr lang="en-US" sz="1400"/>
              <a:t>	</a:t>
            </a:r>
            <a:r>
              <a:rPr lang="en-US" sz="1400" b="0"/>
              <a:t>do</a:t>
            </a:r>
            <a:r>
              <a:rPr lang="en-US" sz="1400"/>
              <a:t> </a:t>
            </a:r>
          </a:p>
          <a:p>
            <a:pPr>
              <a:lnSpc>
                <a:spcPct val="90000"/>
              </a:lnSpc>
              <a:buFont typeface="Symbol" pitchFamily="18" charset="2"/>
              <a:buNone/>
            </a:pPr>
            <a:r>
              <a:rPr lang="en-US" sz="1400"/>
              <a:t>		</a:t>
            </a:r>
            <a:r>
              <a:rPr lang="en-US" sz="1400" b="0"/>
              <a:t>if</a:t>
            </a:r>
            <a:r>
              <a:rPr lang="en-US" sz="1400"/>
              <a:t> the frontier is empty </a:t>
            </a:r>
            <a:r>
              <a:rPr lang="en-US" sz="1400" b="0"/>
              <a:t>then</a:t>
            </a:r>
            <a:r>
              <a:rPr lang="en-US" sz="1400"/>
              <a:t> </a:t>
            </a:r>
            <a:r>
              <a:rPr lang="en-US" sz="1400" b="0"/>
              <a:t>return</a:t>
            </a:r>
            <a:r>
              <a:rPr lang="en-US" sz="1400"/>
              <a:t> </a:t>
            </a:r>
            <a:r>
              <a:rPr lang="en-US" sz="1400" i="1"/>
              <a:t>failure</a:t>
            </a:r>
            <a:endParaRPr lang="en-US" sz="1400"/>
          </a:p>
          <a:p>
            <a:pPr>
              <a:lnSpc>
                <a:spcPct val="90000"/>
              </a:lnSpc>
              <a:buFont typeface="Symbol" pitchFamily="18" charset="2"/>
              <a:buNone/>
            </a:pPr>
            <a:r>
              <a:rPr lang="en-US" sz="1400"/>
              <a:t>		</a:t>
            </a:r>
            <a:r>
              <a:rPr lang="en-US" sz="1400" i="1">
                <a:solidFill>
                  <a:srgbClr val="0070C0"/>
                </a:solidFill>
              </a:rPr>
              <a:t>choose leaf node for expansion according to strategy &amp; remove from frontier</a:t>
            </a:r>
          </a:p>
          <a:p>
            <a:pPr>
              <a:lnSpc>
                <a:spcPct val="90000"/>
              </a:lnSpc>
              <a:buFont typeface="Symbol" pitchFamily="18" charset="2"/>
              <a:buNone/>
            </a:pPr>
            <a:r>
              <a:rPr lang="en-US" sz="1400"/>
              <a:t>		</a:t>
            </a:r>
            <a:r>
              <a:rPr lang="en-US" sz="1400" b="0"/>
              <a:t>if</a:t>
            </a:r>
            <a:r>
              <a:rPr lang="en-US" sz="1400"/>
              <a:t> node contains goal state </a:t>
            </a:r>
            <a:r>
              <a:rPr lang="en-US" sz="1400" b="0"/>
              <a:t>then</a:t>
            </a:r>
            <a:r>
              <a:rPr lang="en-US" sz="1400"/>
              <a:t> </a:t>
            </a:r>
            <a:r>
              <a:rPr lang="en-US" sz="1400" b="0"/>
              <a:t>return</a:t>
            </a:r>
            <a:r>
              <a:rPr lang="en-US" sz="1400"/>
              <a:t> </a:t>
            </a:r>
            <a:r>
              <a:rPr lang="en-US" sz="1400" i="1"/>
              <a:t>solution</a:t>
            </a:r>
            <a:endParaRPr lang="en-US" sz="1400"/>
          </a:p>
          <a:p>
            <a:pPr>
              <a:lnSpc>
                <a:spcPct val="90000"/>
              </a:lnSpc>
              <a:buFont typeface="Symbol" pitchFamily="18" charset="2"/>
              <a:buNone/>
            </a:pPr>
            <a:r>
              <a:rPr lang="en-US" sz="1400"/>
              <a:t>		</a:t>
            </a:r>
            <a:r>
              <a:rPr lang="en-US" sz="1400" b="0"/>
              <a:t>else</a:t>
            </a:r>
            <a:r>
              <a:rPr lang="en-US" sz="1400"/>
              <a:t> expand the node and add resulting nodes to the frontier</a:t>
            </a:r>
          </a:p>
        </p:txBody>
      </p:sp>
      <p:pic>
        <p:nvPicPr>
          <p:cNvPr id="36872" name="Picture 4"/>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a:xfrm>
            <a:off x="990600" y="1242417"/>
            <a:ext cx="6787184" cy="2359621"/>
          </a:xfrm>
        </p:spPr>
      </p:pic>
      <p:sp>
        <p:nvSpPr>
          <p:cNvPr id="28679" name="Text Box 5"/>
          <p:cNvSpPr txBox="1">
            <a:spLocks noChangeArrowheads="1"/>
          </p:cNvSpPr>
          <p:nvPr/>
        </p:nvSpPr>
        <p:spPr bwMode="auto">
          <a:xfrm>
            <a:off x="6610350" y="4205288"/>
            <a:ext cx="2214563" cy="614362"/>
          </a:xfrm>
          <a:prstGeom prst="rect">
            <a:avLst/>
          </a:prstGeom>
          <a:solidFill>
            <a:srgbClr val="0070C0"/>
          </a:solidFill>
          <a:ln w="9525">
            <a:noFill/>
            <a:miter lim="800000"/>
            <a:headEnd/>
            <a:tailEnd/>
          </a:ln>
          <a:effectLst>
            <a:outerShdw blurRad="228600" dist="88900" dir="7860000" algn="t" rotWithShape="0">
              <a:prstClr val="black">
                <a:alpha val="40000"/>
              </a:prstClr>
            </a:outerShdw>
          </a:effectLst>
        </p:spPr>
        <p:txBody>
          <a:bodyPr>
            <a:spAutoFit/>
          </a:bodyPr>
          <a:lstStyle/>
          <a:p>
            <a:pPr>
              <a:defRPr/>
            </a:pPr>
            <a:r>
              <a:rPr lang="en-US" sz="1600" b="1" dirty="0">
                <a:solidFill>
                  <a:schemeClr val="bg1"/>
                </a:solidFill>
                <a:latin typeface="Arial" charset="0"/>
              </a:rPr>
              <a:t>Determines search </a:t>
            </a:r>
            <a:r>
              <a:rPr lang="en-US" sz="1600" b="1" i="1" dirty="0">
                <a:solidFill>
                  <a:schemeClr val="bg1"/>
                </a:solidFill>
                <a:latin typeface="Arial" charset="0"/>
              </a:rPr>
              <a:t>process</a:t>
            </a:r>
            <a:r>
              <a:rPr lang="en-US" sz="1800" b="1" i="1" dirty="0">
                <a:solidFill>
                  <a:schemeClr val="bg1"/>
                </a:solidFill>
                <a:latin typeface="Times" charset="0"/>
              </a:rPr>
              <a:t>!!</a:t>
            </a:r>
          </a:p>
        </p:txBody>
      </p:sp>
      <p:sp>
        <p:nvSpPr>
          <p:cNvPr id="36874" name="Oval 6"/>
          <p:cNvSpPr>
            <a:spLocks noChangeArrowheads="1"/>
          </p:cNvSpPr>
          <p:nvPr/>
        </p:nvSpPr>
        <p:spPr bwMode="auto">
          <a:xfrm>
            <a:off x="5562600" y="4800600"/>
            <a:ext cx="728663" cy="381000"/>
          </a:xfrm>
          <a:prstGeom prst="ellipse">
            <a:avLst/>
          </a:prstGeom>
          <a:solidFill>
            <a:srgbClr val="FF0000">
              <a:alpha val="12941"/>
            </a:srgbClr>
          </a:solidFill>
          <a:ln w="9525">
            <a:solidFill>
              <a:srgbClr val="FF0000"/>
            </a:solidFill>
            <a:miter lim="800000"/>
            <a:headEnd/>
            <a:tailEnd/>
          </a:ln>
        </p:spPr>
        <p:txBody>
          <a:bodyPr wrap="none" anchor="ctr"/>
          <a:lstStyle/>
          <a:p>
            <a:endParaRPr lang="en-US"/>
          </a:p>
        </p:txBody>
      </p:sp>
      <p:sp>
        <p:nvSpPr>
          <p:cNvPr id="2" name="Rectangle 1"/>
          <p:cNvSpPr/>
          <p:nvPr/>
        </p:nvSpPr>
        <p:spPr bwMode="auto">
          <a:xfrm>
            <a:off x="990600" y="1371600"/>
            <a:ext cx="1905000" cy="457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p:txBody>
      </p:sp>
      <p:sp>
        <p:nvSpPr>
          <p:cNvPr id="3" name="Slide Number Placeholder 2"/>
          <p:cNvSpPr>
            <a:spLocks noGrp="1"/>
          </p:cNvSpPr>
          <p:nvPr>
            <p:ph type="sldNum" sz="quarter" idx="12"/>
          </p:nvPr>
        </p:nvSpPr>
        <p:spPr/>
        <p:txBody>
          <a:bodyPr/>
          <a:lstStyle/>
          <a:p>
            <a:pPr>
              <a:defRPr/>
            </a:pPr>
            <a:fld id="{B7485354-8E09-4337-A48E-EC7E77BE6E58}" type="slidenum">
              <a:rPr lang="en-US" altLang="en-US" smtClean="0"/>
              <a:pPr>
                <a:defRPr/>
              </a:pPr>
              <a:t>6</a:t>
            </a:fld>
            <a:endParaRPr lang="en-US" altLang="en-US"/>
          </a:p>
        </p:txBody>
      </p:sp>
      <p:grpSp>
        <p:nvGrpSpPr>
          <p:cNvPr id="6" name="Group 5"/>
          <p:cNvGrpSpPr/>
          <p:nvPr/>
        </p:nvGrpSpPr>
        <p:grpSpPr>
          <a:xfrm>
            <a:off x="0" y="1353589"/>
            <a:ext cx="9144000" cy="2227811"/>
            <a:chOff x="-7257" y="1285960"/>
            <a:chExt cx="9144000" cy="2227811"/>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7" y="1285960"/>
              <a:ext cx="9144000" cy="2227811"/>
            </a:xfrm>
            <a:prstGeom prst="rect">
              <a:avLst/>
            </a:prstGeom>
          </p:spPr>
        </p:pic>
        <p:sp>
          <p:nvSpPr>
            <p:cNvPr id="5" name="Rectangle 4"/>
            <p:cNvSpPr/>
            <p:nvPr/>
          </p:nvSpPr>
          <p:spPr bwMode="auto">
            <a:xfrm>
              <a:off x="76200" y="1285960"/>
              <a:ext cx="2971800" cy="54284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cs typeface="Arial" charset="0"/>
              </a:endParaRPr>
            </a:p>
          </p:txBody>
        </p:sp>
      </p:grpSp>
    </p:spTree>
    <p:extLst>
      <p:ext uri="{BB962C8B-B14F-4D97-AF65-F5344CB8AC3E}">
        <p14:creationId xmlns:p14="http://schemas.microsoft.com/office/powerpoint/2010/main" val="1387336056"/>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dirty="0"/>
              <a:t>Outline for today’s lecture</a:t>
            </a:r>
          </a:p>
        </p:txBody>
      </p:sp>
      <p:sp>
        <p:nvSpPr>
          <p:cNvPr id="16389" name="Rectangle 3"/>
          <p:cNvSpPr>
            <a:spLocks noGrp="1" noChangeArrowheads="1"/>
          </p:cNvSpPr>
          <p:nvPr>
            <p:ph type="body" idx="1"/>
          </p:nvPr>
        </p:nvSpPr>
        <p:spPr>
          <a:xfrm>
            <a:off x="685800" y="1295400"/>
            <a:ext cx="8153400" cy="4572000"/>
          </a:xfrm>
        </p:spPr>
        <p:txBody>
          <a:bodyPr/>
          <a:lstStyle/>
          <a:p>
            <a:pPr marL="0" indent="0">
              <a:spcAft>
                <a:spcPts val="600"/>
              </a:spcAft>
              <a:buNone/>
            </a:pPr>
            <a:r>
              <a:rPr lang="en-US" sz="3200" i="1" dirty="0">
                <a:solidFill>
                  <a:srgbClr val="C00000"/>
                </a:solidFill>
              </a:rPr>
              <a:t>Informed Search</a:t>
            </a:r>
          </a:p>
          <a:p>
            <a:pPr>
              <a:lnSpc>
                <a:spcPct val="80000"/>
              </a:lnSpc>
              <a:spcAft>
                <a:spcPts val="600"/>
              </a:spcAft>
            </a:pPr>
            <a:r>
              <a:rPr lang="en-US" sz="2800" dirty="0"/>
              <a:t>Optimal informed search:  A*  </a:t>
            </a:r>
          </a:p>
          <a:p>
            <a:pPr>
              <a:lnSpc>
                <a:spcPct val="80000"/>
              </a:lnSpc>
              <a:spcAft>
                <a:spcPts val="600"/>
              </a:spcAft>
            </a:pPr>
            <a:r>
              <a:rPr lang="en-US" sz="2800" i="1" dirty="0">
                <a:solidFill>
                  <a:srgbClr val="FF0000"/>
                </a:solidFill>
              </a:rPr>
              <a:t>Creating good heuristic functions (AIMA 3.6)</a:t>
            </a:r>
          </a:p>
          <a:p>
            <a:pPr>
              <a:lnSpc>
                <a:spcPct val="80000"/>
              </a:lnSpc>
              <a:spcAft>
                <a:spcPts val="600"/>
              </a:spcAft>
            </a:pPr>
            <a:r>
              <a:rPr lang="en-US" sz="2800" dirty="0"/>
              <a:t>Hill Climbing</a:t>
            </a:r>
          </a:p>
          <a:p>
            <a:endParaRPr lang="en-US" i="1" dirty="0">
              <a:solidFill>
                <a:srgbClr val="FF0000"/>
              </a:solidFill>
            </a:endParaRPr>
          </a:p>
        </p:txBody>
      </p:sp>
      <p:sp>
        <p:nvSpPr>
          <p:cNvPr id="4" name="Date Placeholder 3"/>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60</a:t>
            </a:fld>
            <a:endParaRPr lang="en-US" altLang="en-US"/>
          </a:p>
        </p:txBody>
      </p:sp>
    </p:spTree>
    <p:extLst>
      <p:ext uri="{BB962C8B-B14F-4D97-AF65-F5344CB8AC3E}">
        <p14:creationId xmlns:p14="http://schemas.microsoft.com/office/powerpoint/2010/main" val="1488948860"/>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p:txBody>
          <a:bodyPr/>
          <a:lstStyle/>
          <a:p>
            <a:r>
              <a:rPr lang="en-US"/>
              <a:t>Heuristic functions</a:t>
            </a:r>
          </a:p>
        </p:txBody>
      </p:sp>
      <p:sp>
        <p:nvSpPr>
          <p:cNvPr id="26629" name="Rectangle 3"/>
          <p:cNvSpPr>
            <a:spLocks noGrp="1" noChangeArrowheads="1"/>
          </p:cNvSpPr>
          <p:nvPr>
            <p:ph type="body" sz="half" idx="2"/>
          </p:nvPr>
        </p:nvSpPr>
        <p:spPr>
          <a:xfrm>
            <a:off x="533400" y="3429000"/>
            <a:ext cx="7924800" cy="2425700"/>
          </a:xfrm>
        </p:spPr>
        <p:txBody>
          <a:bodyPr/>
          <a:lstStyle/>
          <a:p>
            <a:r>
              <a:rPr lang="en-US" sz="2000"/>
              <a:t>For the 8-puzzle</a:t>
            </a:r>
          </a:p>
          <a:p>
            <a:pPr lvl="1"/>
            <a:r>
              <a:rPr lang="en-US" sz="2100" b="1"/>
              <a:t>Avg. solution cost is about 22 steps </a:t>
            </a:r>
          </a:p>
          <a:p>
            <a:pPr lvl="2"/>
            <a:r>
              <a:rPr lang="en-US" sz="1900" b="1"/>
              <a:t>(branching factor </a:t>
            </a:r>
            <a:r>
              <a:rPr lang="en-US" sz="1900" b="1">
                <a:cs typeface="Arial" pitchFamily="34" charset="0"/>
              </a:rPr>
              <a:t>≤ </a:t>
            </a:r>
            <a:r>
              <a:rPr lang="en-US" sz="1900" b="1"/>
              <a:t>3)</a:t>
            </a:r>
          </a:p>
          <a:p>
            <a:pPr lvl="1"/>
            <a:r>
              <a:rPr lang="en-US" sz="2100" b="1"/>
              <a:t>Exhaustive search to depth 22:  </a:t>
            </a:r>
            <a:r>
              <a:rPr lang="en-US" sz="2100" b="1" i="1">
                <a:solidFill>
                  <a:schemeClr val="accent2"/>
                </a:solidFill>
              </a:rPr>
              <a:t>3.1 x 10</a:t>
            </a:r>
            <a:r>
              <a:rPr lang="en-US" sz="2100" b="1" i="1" baseline="30000">
                <a:solidFill>
                  <a:schemeClr val="accent2"/>
                </a:solidFill>
              </a:rPr>
              <a:t>10</a:t>
            </a:r>
            <a:r>
              <a:rPr lang="en-US" sz="2100" b="1" i="1">
                <a:solidFill>
                  <a:schemeClr val="accent2"/>
                </a:solidFill>
              </a:rPr>
              <a:t> states</a:t>
            </a:r>
            <a:endParaRPr lang="en-US" sz="2100" b="1"/>
          </a:p>
          <a:p>
            <a:pPr lvl="1"/>
            <a:r>
              <a:rPr lang="en-US" sz="2100" b="1"/>
              <a:t>A good heuristic function can reduce the search process</a:t>
            </a:r>
            <a:endParaRPr lang="en-US" sz="2100"/>
          </a:p>
        </p:txBody>
      </p:sp>
      <p:pic>
        <p:nvPicPr>
          <p:cNvPr id="26630" name="Picture 4"/>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3208338" y="1447800"/>
            <a:ext cx="2727325" cy="1725613"/>
          </a:xfrm>
        </p:spPr>
      </p:pic>
      <p:sp>
        <p:nvSpPr>
          <p:cNvPr id="2" name="Slide Number Placeholder 1"/>
          <p:cNvSpPr>
            <a:spLocks noGrp="1"/>
          </p:cNvSpPr>
          <p:nvPr>
            <p:ph type="sldNum" sz="quarter" idx="12"/>
          </p:nvPr>
        </p:nvSpPr>
        <p:spPr/>
        <p:txBody>
          <a:bodyPr/>
          <a:lstStyle/>
          <a:p>
            <a:pPr>
              <a:defRPr/>
            </a:pPr>
            <a:r>
              <a:rPr lang="en-US" altLang="en-US"/>
              <a:t>       </a:t>
            </a:r>
            <a:fld id="{81A21D03-9965-4311-ABA1-5B9843BC6097}" type="slidenum">
              <a:rPr lang="en-US" altLang="en-US" smtClean="0"/>
              <a:pPr>
                <a:defRPr/>
              </a:pPr>
              <a:t>61</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1509012907"/>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p:txBody>
          <a:bodyPr/>
          <a:lstStyle/>
          <a:p>
            <a:r>
              <a:rPr lang="en-US" dirty="0"/>
              <a:t>Example Admissible heuristics</a:t>
            </a:r>
          </a:p>
        </p:txBody>
      </p:sp>
      <p:sp>
        <p:nvSpPr>
          <p:cNvPr id="28677" name="Rectangle 3"/>
          <p:cNvSpPr>
            <a:spLocks noGrp="1" noChangeArrowheads="1"/>
          </p:cNvSpPr>
          <p:nvPr>
            <p:ph type="body" idx="1"/>
          </p:nvPr>
        </p:nvSpPr>
        <p:spPr/>
        <p:txBody>
          <a:bodyPr/>
          <a:lstStyle/>
          <a:p>
            <a:pPr>
              <a:lnSpc>
                <a:spcPct val="90000"/>
              </a:lnSpc>
              <a:buFont typeface="Symbol" pitchFamily="18" charset="2"/>
              <a:buNone/>
            </a:pPr>
            <a:r>
              <a:rPr lang="en-US" dirty="0"/>
              <a:t>For the 8-puzzle:</a:t>
            </a:r>
          </a:p>
          <a:p>
            <a:pPr>
              <a:lnSpc>
                <a:spcPct val="90000"/>
              </a:lnSpc>
            </a:pPr>
            <a:r>
              <a:rPr lang="en-US" i="1" dirty="0"/>
              <a:t>h</a:t>
            </a:r>
            <a:r>
              <a:rPr lang="en-US" i="1" baseline="-25000" dirty="0"/>
              <a:t>oop</a:t>
            </a:r>
            <a:r>
              <a:rPr lang="en-US" i="1" dirty="0"/>
              <a:t>(n) </a:t>
            </a:r>
            <a:r>
              <a:rPr lang="en-US" dirty="0"/>
              <a:t>= number of out of place tiles</a:t>
            </a:r>
          </a:p>
          <a:p>
            <a:pPr>
              <a:lnSpc>
                <a:spcPct val="90000"/>
              </a:lnSpc>
            </a:pPr>
            <a:endParaRPr lang="en-US" dirty="0"/>
          </a:p>
          <a:p>
            <a:pPr>
              <a:lnSpc>
                <a:spcPct val="90000"/>
              </a:lnSpc>
            </a:pPr>
            <a:r>
              <a:rPr lang="en-US" i="1" dirty="0" err="1"/>
              <a:t>h</a:t>
            </a:r>
            <a:r>
              <a:rPr lang="en-US" i="1" baseline="-25000" dirty="0" err="1"/>
              <a:t>md</a:t>
            </a:r>
            <a:r>
              <a:rPr lang="en-US" i="1" dirty="0"/>
              <a:t>(n) </a:t>
            </a:r>
            <a:r>
              <a:rPr lang="en-US" dirty="0"/>
              <a:t>= total Manhattan distance (i.e., # of moves from desired location of each tile)</a:t>
            </a:r>
          </a:p>
          <a:p>
            <a:pPr>
              <a:lnSpc>
                <a:spcPct val="90000"/>
              </a:lnSpc>
              <a:buFont typeface="Symbol" pitchFamily="18" charset="2"/>
              <a:buNone/>
            </a:pPr>
            <a:endParaRPr lang="en-US" dirty="0"/>
          </a:p>
          <a:p>
            <a:pPr>
              <a:lnSpc>
                <a:spcPct val="90000"/>
              </a:lnSpc>
              <a:buFont typeface="Symbol" pitchFamily="18" charset="2"/>
              <a:buNone/>
            </a:pPr>
            <a:endParaRPr lang="en-US" sz="3600" dirty="0"/>
          </a:p>
          <a:p>
            <a:pPr>
              <a:lnSpc>
                <a:spcPct val="90000"/>
              </a:lnSpc>
              <a:buFont typeface="Symbol" pitchFamily="18" charset="2"/>
              <a:buNone/>
            </a:pPr>
            <a:endParaRPr lang="en-US" sz="3600" dirty="0"/>
          </a:p>
          <a:p>
            <a:pPr>
              <a:lnSpc>
                <a:spcPct val="90000"/>
              </a:lnSpc>
            </a:pPr>
            <a:r>
              <a:rPr lang="en-US" sz="2800" dirty="0">
                <a:solidFill>
                  <a:srgbClr val="CC0099"/>
                </a:solidFill>
              </a:rPr>
              <a:t>h</a:t>
            </a:r>
            <a:r>
              <a:rPr lang="en-US" sz="2800" baseline="-25000" dirty="0">
                <a:solidFill>
                  <a:srgbClr val="CC0099"/>
                </a:solidFill>
              </a:rPr>
              <a:t>oop</a:t>
            </a:r>
            <a:r>
              <a:rPr lang="en-US" sz="2800" dirty="0">
                <a:solidFill>
                  <a:srgbClr val="CC0099"/>
                </a:solidFill>
              </a:rPr>
              <a:t>(S) = </a:t>
            </a:r>
            <a:r>
              <a:rPr lang="en-US" sz="2800" dirty="0"/>
              <a:t>8</a:t>
            </a:r>
            <a:endParaRPr lang="en-US" sz="2800" dirty="0">
              <a:solidFill>
                <a:srgbClr val="CC0099"/>
              </a:solidFill>
            </a:endParaRPr>
          </a:p>
          <a:p>
            <a:pPr>
              <a:lnSpc>
                <a:spcPct val="90000"/>
              </a:lnSpc>
            </a:pPr>
            <a:r>
              <a:rPr lang="en-US" sz="2800" dirty="0" err="1">
                <a:solidFill>
                  <a:srgbClr val="CC0099"/>
                </a:solidFill>
              </a:rPr>
              <a:t>h</a:t>
            </a:r>
            <a:r>
              <a:rPr lang="en-US" sz="2800" baseline="-25000" dirty="0" err="1">
                <a:solidFill>
                  <a:srgbClr val="CC0099"/>
                </a:solidFill>
              </a:rPr>
              <a:t>md</a:t>
            </a:r>
            <a:r>
              <a:rPr lang="en-US" sz="2800" dirty="0">
                <a:solidFill>
                  <a:srgbClr val="CC0099"/>
                </a:solidFill>
              </a:rPr>
              <a:t>(S) = </a:t>
            </a:r>
            <a:r>
              <a:rPr lang="en-US" sz="2800" dirty="0"/>
              <a:t>3+1+2+2+2+3+3+2 = 18</a:t>
            </a:r>
            <a:r>
              <a:rPr lang="en-US" dirty="0"/>
              <a:t> </a:t>
            </a:r>
          </a:p>
        </p:txBody>
      </p:sp>
      <p:pic>
        <p:nvPicPr>
          <p:cNvPr id="28678" name="Picture 4" descr="8puzz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7748" y="3276600"/>
            <a:ext cx="365760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62</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142312503"/>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ChangeArrowheads="1"/>
          </p:cNvSpPr>
          <p:nvPr>
            <p:ph type="title"/>
          </p:nvPr>
        </p:nvSpPr>
        <p:spPr/>
        <p:txBody>
          <a:bodyPr/>
          <a:lstStyle/>
          <a:p>
            <a:r>
              <a:rPr lang="en-US"/>
              <a:t>Relaxed problems</a:t>
            </a:r>
          </a:p>
        </p:txBody>
      </p:sp>
      <p:sp>
        <p:nvSpPr>
          <p:cNvPr id="439299" name="Rectangle 3"/>
          <p:cNvSpPr>
            <a:spLocks noGrp="1" noChangeArrowheads="1"/>
          </p:cNvSpPr>
          <p:nvPr>
            <p:ph type="body" idx="1"/>
          </p:nvPr>
        </p:nvSpPr>
        <p:spPr/>
        <p:txBody>
          <a:bodyPr/>
          <a:lstStyle/>
          <a:p>
            <a:pPr>
              <a:lnSpc>
                <a:spcPct val="90000"/>
              </a:lnSpc>
              <a:spcBef>
                <a:spcPct val="40000"/>
              </a:spcBef>
              <a:defRPr/>
            </a:pPr>
            <a:r>
              <a:rPr lang="en-US" dirty="0"/>
              <a:t>A problem with fewer restrictions on the actions than the original is called a </a:t>
            </a:r>
            <a:r>
              <a:rPr lang="en-US" i="1" dirty="0">
                <a:solidFill>
                  <a:schemeClr val="accent2"/>
                </a:solidFill>
              </a:rPr>
              <a:t>relaxed problem</a:t>
            </a:r>
          </a:p>
          <a:p>
            <a:pPr>
              <a:lnSpc>
                <a:spcPct val="90000"/>
              </a:lnSpc>
              <a:spcBef>
                <a:spcPct val="40000"/>
              </a:spcBef>
              <a:defRPr/>
            </a:pPr>
            <a:r>
              <a:rPr lang="en-US" i="1" dirty="0">
                <a:solidFill>
                  <a:schemeClr val="accent2"/>
                </a:solidFill>
                <a:effectLst>
                  <a:outerShdw blurRad="38100" dist="38100" dir="2700000" algn="tl">
                    <a:srgbClr val="000000">
                      <a:alpha val="43137"/>
                    </a:srgbClr>
                  </a:outerShdw>
                </a:effectLst>
              </a:rPr>
              <a:t>The cost of an optimal solution to a relaxed problem is an admissible heuristic for the original problem</a:t>
            </a:r>
          </a:p>
          <a:p>
            <a:pPr>
              <a:lnSpc>
                <a:spcPct val="90000"/>
              </a:lnSpc>
              <a:spcBef>
                <a:spcPct val="40000"/>
              </a:spcBef>
              <a:defRPr/>
            </a:pPr>
            <a:r>
              <a:rPr lang="en-US" dirty="0"/>
              <a:t>If the rules of the 8-puzzle are relaxed so that a tile can move </a:t>
            </a:r>
            <a:r>
              <a:rPr lang="en-US" i="1" dirty="0">
                <a:solidFill>
                  <a:schemeClr val="accent2"/>
                </a:solidFill>
              </a:rPr>
              <a:t>anywhere</a:t>
            </a:r>
            <a:r>
              <a:rPr lang="en-US" dirty="0"/>
              <a:t>, then </a:t>
            </a:r>
            <a:r>
              <a:rPr lang="en-US" i="1" dirty="0"/>
              <a:t>h</a:t>
            </a:r>
            <a:r>
              <a:rPr lang="en-US" i="1" baseline="-25000" dirty="0"/>
              <a:t>oop</a:t>
            </a:r>
            <a:r>
              <a:rPr lang="en-US" i="1" dirty="0"/>
              <a:t>(n) </a:t>
            </a:r>
            <a:r>
              <a:rPr lang="en-US" dirty="0"/>
              <a:t>gives the shortest solution</a:t>
            </a:r>
          </a:p>
          <a:p>
            <a:pPr>
              <a:lnSpc>
                <a:spcPct val="90000"/>
              </a:lnSpc>
              <a:spcBef>
                <a:spcPct val="40000"/>
              </a:spcBef>
              <a:defRPr/>
            </a:pPr>
            <a:r>
              <a:rPr lang="en-US" dirty="0"/>
              <a:t>If the rules are relaxed so that a tile can move to </a:t>
            </a:r>
            <a:r>
              <a:rPr lang="en-US" i="1" dirty="0">
                <a:solidFill>
                  <a:schemeClr val="accent2"/>
                </a:solidFill>
              </a:rPr>
              <a:t>any adjacent square, </a:t>
            </a:r>
            <a:r>
              <a:rPr lang="en-US" dirty="0"/>
              <a:t>then </a:t>
            </a:r>
            <a:r>
              <a:rPr lang="en-US" i="1" dirty="0" err="1"/>
              <a:t>h</a:t>
            </a:r>
            <a:r>
              <a:rPr lang="en-US" i="1" baseline="-25000" dirty="0" err="1"/>
              <a:t>md</a:t>
            </a:r>
            <a:r>
              <a:rPr lang="en-US" i="1" dirty="0"/>
              <a:t>(n) </a:t>
            </a:r>
            <a:r>
              <a:rPr lang="en-US" dirty="0"/>
              <a:t>gives the shortest solution</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63</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1867747510"/>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4" name="Rectangle 2"/>
          <p:cNvSpPr>
            <a:spLocks noGrp="1" noChangeArrowheads="1"/>
          </p:cNvSpPr>
          <p:nvPr>
            <p:ph type="title"/>
          </p:nvPr>
        </p:nvSpPr>
        <p:spPr/>
        <p:txBody>
          <a:bodyPr/>
          <a:lstStyle/>
          <a:p>
            <a:r>
              <a:rPr lang="en-US"/>
              <a:t>Defining Heuristics: </a:t>
            </a:r>
            <a:r>
              <a:rPr lang="en-US" i="1"/>
              <a:t>h(n)</a:t>
            </a:r>
          </a:p>
        </p:txBody>
      </p:sp>
      <p:sp>
        <p:nvSpPr>
          <p:cNvPr id="432131" name="Rectangle 3"/>
          <p:cNvSpPr>
            <a:spLocks noGrp="1" noChangeArrowheads="1"/>
          </p:cNvSpPr>
          <p:nvPr>
            <p:ph type="body" idx="1"/>
          </p:nvPr>
        </p:nvSpPr>
        <p:spPr>
          <a:xfrm>
            <a:off x="685800" y="1295400"/>
            <a:ext cx="8153400" cy="4572000"/>
          </a:xfrm>
        </p:spPr>
        <p:txBody>
          <a:bodyPr/>
          <a:lstStyle/>
          <a:p>
            <a:r>
              <a:rPr lang="en-US"/>
              <a:t>Cost of an exact solution to a </a:t>
            </a:r>
            <a:r>
              <a:rPr lang="en-US" i="1">
                <a:solidFill>
                  <a:schemeClr val="accent2"/>
                </a:solidFill>
              </a:rPr>
              <a:t>relaxed</a:t>
            </a:r>
            <a:r>
              <a:rPr lang="en-US"/>
              <a:t> problem (fewer restrictions on operator) </a:t>
            </a:r>
          </a:p>
          <a:p>
            <a:endParaRPr lang="en-US"/>
          </a:p>
          <a:p>
            <a:r>
              <a:rPr lang="en-US"/>
              <a:t>Constraints on </a:t>
            </a:r>
            <a:r>
              <a:rPr lang="en-US" i="1">
                <a:solidFill>
                  <a:schemeClr val="accent2"/>
                </a:solidFill>
              </a:rPr>
              <a:t>Full </a:t>
            </a:r>
            <a:r>
              <a:rPr lang="en-US"/>
              <a:t>Problem:</a:t>
            </a:r>
          </a:p>
          <a:p>
            <a:pPr lvl="1">
              <a:buFontTx/>
              <a:buNone/>
            </a:pPr>
            <a:r>
              <a:rPr lang="en-US"/>
              <a:t>A tile can move from square A to square B </a:t>
            </a:r>
            <a:r>
              <a:rPr lang="en-US" i="1"/>
              <a:t>if</a:t>
            </a:r>
            <a:r>
              <a:rPr lang="en-US"/>
              <a:t> </a:t>
            </a:r>
            <a:r>
              <a:rPr lang="en-US">
                <a:solidFill>
                  <a:schemeClr val="accent2"/>
                </a:solidFill>
              </a:rPr>
              <a:t>A is adjacent to B</a:t>
            </a:r>
            <a:r>
              <a:rPr lang="en-US"/>
              <a:t> </a:t>
            </a:r>
            <a:r>
              <a:rPr lang="en-US" i="1"/>
              <a:t>and </a:t>
            </a:r>
            <a:r>
              <a:rPr lang="en-US">
                <a:solidFill>
                  <a:srgbClr val="FF0000"/>
                </a:solidFill>
              </a:rPr>
              <a:t>B is blank</a:t>
            </a:r>
            <a:r>
              <a:rPr lang="en-US"/>
              <a:t>.</a:t>
            </a:r>
          </a:p>
          <a:p>
            <a:pPr lvl="1"/>
            <a:r>
              <a:rPr lang="en-US"/>
              <a:t>Constraints on </a:t>
            </a:r>
            <a:r>
              <a:rPr lang="en-US" i="1">
                <a:solidFill>
                  <a:schemeClr val="accent2"/>
                </a:solidFill>
              </a:rPr>
              <a:t>relaxed </a:t>
            </a:r>
            <a:r>
              <a:rPr lang="en-US"/>
              <a:t>problems:</a:t>
            </a:r>
          </a:p>
          <a:p>
            <a:pPr lvl="2"/>
            <a:r>
              <a:rPr lang="en-US"/>
              <a:t>A tile can move from square A to square B </a:t>
            </a:r>
            <a:r>
              <a:rPr lang="en-US" i="1"/>
              <a:t>if</a:t>
            </a:r>
            <a:r>
              <a:rPr lang="en-US"/>
              <a:t> </a:t>
            </a:r>
            <a:r>
              <a:rPr lang="en-US">
                <a:solidFill>
                  <a:schemeClr val="accent2"/>
                </a:solidFill>
              </a:rPr>
              <a:t>A is adjacent to B</a:t>
            </a:r>
            <a:r>
              <a:rPr lang="en-US"/>
              <a:t>. (h</a:t>
            </a:r>
            <a:r>
              <a:rPr lang="en-US" baseline="-25000"/>
              <a:t>md</a:t>
            </a:r>
            <a:r>
              <a:rPr lang="en-US"/>
              <a:t>)</a:t>
            </a:r>
          </a:p>
          <a:p>
            <a:pPr lvl="2"/>
            <a:r>
              <a:rPr lang="en-US"/>
              <a:t>A tile can move from square A to square B </a:t>
            </a:r>
            <a:r>
              <a:rPr lang="en-US" i="1"/>
              <a:t>if </a:t>
            </a:r>
            <a:r>
              <a:rPr lang="en-US">
                <a:solidFill>
                  <a:srgbClr val="FF0000"/>
                </a:solidFill>
              </a:rPr>
              <a:t>B is blank</a:t>
            </a:r>
            <a:r>
              <a:rPr lang="en-US"/>
              <a:t>. </a:t>
            </a:r>
          </a:p>
          <a:p>
            <a:pPr lvl="2"/>
            <a:r>
              <a:rPr lang="en-US"/>
              <a:t>A tile can move from square A to square B. (h</a:t>
            </a:r>
            <a:r>
              <a:rPr lang="en-US" baseline="-25000"/>
              <a:t>oop</a:t>
            </a:r>
            <a:r>
              <a:rPr lang="en-US"/>
              <a:t>)</a:t>
            </a:r>
          </a:p>
          <a:p>
            <a:pPr lvl="1"/>
            <a:endParaRPr lang="en-US"/>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64</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59121571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32131">
                                            <p:txEl>
                                              <p:pRg st="2" end="2"/>
                                            </p:txEl>
                                          </p:spTgt>
                                        </p:tgtEl>
                                        <p:attrNameLst>
                                          <p:attrName>style.visibility</p:attrName>
                                        </p:attrNameLst>
                                      </p:cBhvr>
                                      <p:to>
                                        <p:strVal val="visible"/>
                                      </p:to>
                                    </p:set>
                                    <p:animEffect transition="in" filter="fade">
                                      <p:cBhvr>
                                        <p:cTn id="7" dur="2000"/>
                                        <p:tgtEl>
                                          <p:spTgt spid="432131">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32131">
                                            <p:txEl>
                                              <p:pRg st="3" end="3"/>
                                            </p:txEl>
                                          </p:spTgt>
                                        </p:tgtEl>
                                        <p:attrNameLst>
                                          <p:attrName>style.visibility</p:attrName>
                                        </p:attrNameLst>
                                      </p:cBhvr>
                                      <p:to>
                                        <p:strVal val="visible"/>
                                      </p:to>
                                    </p:set>
                                    <p:animEffect transition="in" filter="fade">
                                      <p:cBhvr>
                                        <p:cTn id="10" dur="2000"/>
                                        <p:tgtEl>
                                          <p:spTgt spid="432131">
                                            <p:txEl>
                                              <p:pRg st="3" end="3"/>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432131">
                                            <p:txEl>
                                              <p:pRg st="4" end="4"/>
                                            </p:txEl>
                                          </p:spTgt>
                                        </p:tgtEl>
                                        <p:attrNameLst>
                                          <p:attrName>style.visibility</p:attrName>
                                        </p:attrNameLst>
                                      </p:cBhvr>
                                      <p:to>
                                        <p:strVal val="visible"/>
                                      </p:to>
                                    </p:set>
                                    <p:animEffect transition="in" filter="fade">
                                      <p:cBhvr>
                                        <p:cTn id="15" dur="2000"/>
                                        <p:tgtEl>
                                          <p:spTgt spid="432131">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32131">
                                            <p:txEl>
                                              <p:pRg st="5" end="5"/>
                                            </p:txEl>
                                          </p:spTgt>
                                        </p:tgtEl>
                                        <p:attrNameLst>
                                          <p:attrName>style.visibility</p:attrName>
                                        </p:attrNameLst>
                                      </p:cBhvr>
                                      <p:to>
                                        <p:strVal val="visible"/>
                                      </p:to>
                                    </p:set>
                                    <p:animEffect transition="in" filter="fade">
                                      <p:cBhvr>
                                        <p:cTn id="18" dur="2000"/>
                                        <p:tgtEl>
                                          <p:spTgt spid="432131">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32131">
                                            <p:txEl>
                                              <p:pRg st="6" end="6"/>
                                            </p:txEl>
                                          </p:spTgt>
                                        </p:tgtEl>
                                        <p:attrNameLst>
                                          <p:attrName>style.visibility</p:attrName>
                                        </p:attrNameLst>
                                      </p:cBhvr>
                                      <p:to>
                                        <p:strVal val="visible"/>
                                      </p:to>
                                    </p:set>
                                    <p:animEffect transition="in" filter="fade">
                                      <p:cBhvr>
                                        <p:cTn id="21" dur="2000"/>
                                        <p:tgtEl>
                                          <p:spTgt spid="432131">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32131">
                                            <p:txEl>
                                              <p:pRg st="7" end="7"/>
                                            </p:txEl>
                                          </p:spTgt>
                                        </p:tgtEl>
                                        <p:attrNameLst>
                                          <p:attrName>style.visibility</p:attrName>
                                        </p:attrNameLst>
                                      </p:cBhvr>
                                      <p:to>
                                        <p:strVal val="visible"/>
                                      </p:to>
                                    </p:set>
                                    <p:animEffect transition="in" filter="fade">
                                      <p:cBhvr>
                                        <p:cTn id="24" dur="2000"/>
                                        <p:tgtEl>
                                          <p:spTgt spid="43213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p:cNvSpPr>
            <a:spLocks noGrp="1" noChangeArrowheads="1"/>
          </p:cNvSpPr>
          <p:nvPr>
            <p:ph type="title"/>
          </p:nvPr>
        </p:nvSpPr>
        <p:spPr>
          <a:xfrm>
            <a:off x="685800" y="609600"/>
            <a:ext cx="8229600" cy="457200"/>
          </a:xfrm>
        </p:spPr>
        <p:txBody>
          <a:bodyPr/>
          <a:lstStyle/>
          <a:p>
            <a:r>
              <a:rPr lang="en-US" dirty="0"/>
              <a:t>Dominance: A metric on </a:t>
            </a:r>
            <a:r>
              <a:rPr lang="en-US" i="1" dirty="0"/>
              <a:t>better </a:t>
            </a:r>
            <a:r>
              <a:rPr lang="en-US" dirty="0"/>
              <a:t>heuristics</a:t>
            </a:r>
          </a:p>
        </p:txBody>
      </p:sp>
      <p:sp>
        <p:nvSpPr>
          <p:cNvPr id="31749" name="Rectangle 3"/>
          <p:cNvSpPr>
            <a:spLocks noGrp="1" noChangeArrowheads="1"/>
          </p:cNvSpPr>
          <p:nvPr>
            <p:ph type="body" idx="1"/>
          </p:nvPr>
        </p:nvSpPr>
        <p:spPr>
          <a:xfrm>
            <a:off x="685800" y="1295400"/>
            <a:ext cx="7772400" cy="4953000"/>
          </a:xfrm>
        </p:spPr>
        <p:txBody>
          <a:bodyPr/>
          <a:lstStyle/>
          <a:p>
            <a:pPr>
              <a:lnSpc>
                <a:spcPct val="80000"/>
              </a:lnSpc>
            </a:pPr>
            <a:r>
              <a:rPr lang="en-US"/>
              <a:t>If </a:t>
            </a:r>
            <a:r>
              <a:rPr lang="en-US" sz="2800" i="1">
                <a:solidFill>
                  <a:schemeClr val="accent2"/>
                </a:solidFill>
                <a:latin typeface="Times New Roman" pitchFamily="18" charset="0"/>
              </a:rPr>
              <a:t>h</a:t>
            </a:r>
            <a:r>
              <a:rPr lang="en-US" sz="2800" i="1" baseline="-25000">
                <a:solidFill>
                  <a:schemeClr val="accent2"/>
                </a:solidFill>
                <a:latin typeface="Times New Roman" pitchFamily="18" charset="0"/>
              </a:rPr>
              <a:t>2</a:t>
            </a:r>
            <a:r>
              <a:rPr lang="en-US" sz="2800" i="1">
                <a:solidFill>
                  <a:schemeClr val="accent2"/>
                </a:solidFill>
                <a:latin typeface="Times New Roman" pitchFamily="18" charset="0"/>
              </a:rPr>
              <a:t>(n) </a:t>
            </a:r>
            <a:r>
              <a:rPr lang="en-US" sz="2800" i="1">
                <a:solidFill>
                  <a:schemeClr val="accent2"/>
                </a:solidFill>
                <a:latin typeface="Times New Roman" pitchFamily="18" charset="0"/>
                <a:cs typeface="Arial" pitchFamily="34" charset="0"/>
              </a:rPr>
              <a:t>≥</a:t>
            </a:r>
            <a:r>
              <a:rPr lang="en-US" sz="2800" i="1">
                <a:solidFill>
                  <a:schemeClr val="accent2"/>
                </a:solidFill>
                <a:latin typeface="Times New Roman" pitchFamily="18" charset="0"/>
              </a:rPr>
              <a:t> h</a:t>
            </a:r>
            <a:r>
              <a:rPr lang="en-US" sz="2800" i="1" baseline="-25000">
                <a:solidFill>
                  <a:schemeClr val="accent2"/>
                </a:solidFill>
                <a:latin typeface="Times New Roman" pitchFamily="18" charset="0"/>
              </a:rPr>
              <a:t>1</a:t>
            </a:r>
            <a:r>
              <a:rPr lang="en-US" sz="2800" i="1">
                <a:solidFill>
                  <a:schemeClr val="accent2"/>
                </a:solidFill>
                <a:latin typeface="Times New Roman" pitchFamily="18" charset="0"/>
              </a:rPr>
              <a:t>(n)</a:t>
            </a:r>
            <a:r>
              <a:rPr lang="en-US" i="1">
                <a:solidFill>
                  <a:schemeClr val="accent2"/>
                </a:solidFill>
              </a:rPr>
              <a:t> </a:t>
            </a:r>
            <a:r>
              <a:rPr lang="en-US"/>
              <a:t>for all </a:t>
            </a:r>
            <a:r>
              <a:rPr lang="en-US" i="1"/>
              <a:t>n</a:t>
            </a:r>
            <a:r>
              <a:rPr lang="en-US"/>
              <a:t> (both admissible)</a:t>
            </a:r>
          </a:p>
          <a:p>
            <a:pPr lvl="1">
              <a:lnSpc>
                <a:spcPct val="80000"/>
              </a:lnSpc>
            </a:pPr>
            <a:r>
              <a:rPr lang="en-US" sz="2400"/>
              <a:t>then </a:t>
            </a:r>
            <a:r>
              <a:rPr lang="en-US" sz="2400" i="1"/>
              <a:t>h</a:t>
            </a:r>
            <a:r>
              <a:rPr lang="en-US" sz="2400" i="1" baseline="-25000"/>
              <a:t>2</a:t>
            </a:r>
            <a:r>
              <a:rPr lang="en-US" sz="2400" i="1"/>
              <a:t> </a:t>
            </a:r>
            <a:r>
              <a:rPr lang="en-US" sz="2400" i="1">
                <a:solidFill>
                  <a:schemeClr val="accent2"/>
                </a:solidFill>
              </a:rPr>
              <a:t>dominates </a:t>
            </a:r>
            <a:r>
              <a:rPr lang="en-US" sz="2400" i="1"/>
              <a:t>h</a:t>
            </a:r>
            <a:r>
              <a:rPr lang="en-US" sz="2400" i="1" baseline="-25000"/>
              <a:t>1</a:t>
            </a:r>
            <a:r>
              <a:rPr lang="en-US" sz="2400" i="1"/>
              <a:t> </a:t>
            </a:r>
          </a:p>
          <a:p>
            <a:pPr>
              <a:lnSpc>
                <a:spcPct val="80000"/>
              </a:lnSpc>
            </a:pPr>
            <a:r>
              <a:rPr lang="en-US" sz="2800"/>
              <a:t>So </a:t>
            </a:r>
            <a:r>
              <a:rPr lang="en-US" sz="2800" i="1"/>
              <a:t>h</a:t>
            </a:r>
            <a:r>
              <a:rPr lang="en-US" sz="2800" i="1" baseline="-25000"/>
              <a:t>2</a:t>
            </a:r>
            <a:r>
              <a:rPr lang="en-US" sz="2800" i="1"/>
              <a:t> </a:t>
            </a:r>
            <a:r>
              <a:rPr lang="en-US" sz="2800"/>
              <a:t>is optimistic, but more accurate than </a:t>
            </a:r>
            <a:r>
              <a:rPr lang="en-US" sz="2800" i="1"/>
              <a:t>h</a:t>
            </a:r>
            <a:r>
              <a:rPr lang="en-US" sz="2800" i="1" baseline="-25000"/>
              <a:t>1</a:t>
            </a:r>
            <a:endParaRPr lang="en-US" sz="2800"/>
          </a:p>
          <a:p>
            <a:pPr lvl="1">
              <a:lnSpc>
                <a:spcPct val="80000"/>
              </a:lnSpc>
            </a:pPr>
            <a:r>
              <a:rPr lang="en-US" sz="2400" b="1" i="1">
                <a:latin typeface="Times New Roman" pitchFamily="18" charset="0"/>
                <a:cs typeface="Times New Roman" pitchFamily="18" charset="0"/>
              </a:rPr>
              <a:t>h</a:t>
            </a:r>
            <a:r>
              <a:rPr lang="en-US" sz="2400" b="1" i="1" baseline="-25000">
                <a:latin typeface="Times New Roman" pitchFamily="18" charset="0"/>
                <a:cs typeface="Times New Roman" pitchFamily="18" charset="0"/>
              </a:rPr>
              <a:t>2</a:t>
            </a:r>
            <a:r>
              <a:rPr lang="en-US" sz="2400" i="1"/>
              <a:t> </a:t>
            </a:r>
            <a:r>
              <a:rPr lang="en-US" sz="2400"/>
              <a:t>is therefore better for search</a:t>
            </a:r>
          </a:p>
          <a:p>
            <a:pPr lvl="1">
              <a:lnSpc>
                <a:spcPct val="80000"/>
              </a:lnSpc>
            </a:pPr>
            <a:r>
              <a:rPr lang="en-US" sz="2400"/>
              <a:t>Notice: </a:t>
            </a:r>
            <a:r>
              <a:rPr lang="en-US" sz="2400" b="1" i="1">
                <a:latin typeface="Times New Roman" pitchFamily="18" charset="0"/>
                <a:cs typeface="Times New Roman" pitchFamily="18" charset="0"/>
              </a:rPr>
              <a:t>h</a:t>
            </a:r>
            <a:r>
              <a:rPr lang="en-US" sz="2400" b="1" i="1" baseline="-25000">
                <a:latin typeface="Times New Roman" pitchFamily="18" charset="0"/>
                <a:cs typeface="Times New Roman" pitchFamily="18" charset="0"/>
              </a:rPr>
              <a:t>md</a:t>
            </a:r>
            <a:r>
              <a:rPr lang="en-US" sz="2400" baseline="-25000"/>
              <a:t> </a:t>
            </a:r>
            <a:r>
              <a:rPr lang="en-US" sz="2400"/>
              <a:t> dominates </a:t>
            </a:r>
            <a:r>
              <a:rPr lang="en-US" sz="2400" b="1" i="1">
                <a:latin typeface="Times New Roman" pitchFamily="18" charset="0"/>
                <a:cs typeface="Times New Roman" pitchFamily="18" charset="0"/>
              </a:rPr>
              <a:t>h</a:t>
            </a:r>
            <a:r>
              <a:rPr lang="en-US" sz="2400" b="1" i="1" baseline="-25000">
                <a:latin typeface="Times New Roman" pitchFamily="18" charset="0"/>
                <a:cs typeface="Times New Roman" pitchFamily="18" charset="0"/>
              </a:rPr>
              <a:t>oop</a:t>
            </a:r>
          </a:p>
          <a:p>
            <a:pPr>
              <a:lnSpc>
                <a:spcPct val="80000"/>
              </a:lnSpc>
            </a:pPr>
            <a:endParaRPr lang="en-US" sz="2800"/>
          </a:p>
          <a:p>
            <a:pPr>
              <a:lnSpc>
                <a:spcPct val="80000"/>
              </a:lnSpc>
            </a:pPr>
            <a:r>
              <a:rPr lang="en-US"/>
              <a:t>Typical search costs (average number of nodes expanded):</a:t>
            </a:r>
          </a:p>
          <a:p>
            <a:pPr lvl="1">
              <a:lnSpc>
                <a:spcPct val="80000"/>
              </a:lnSpc>
            </a:pPr>
            <a:r>
              <a:rPr lang="en-US" i="1"/>
              <a:t>d=12	</a:t>
            </a:r>
            <a:r>
              <a:rPr lang="en-US"/>
              <a:t>Iterative Deepening Search  = 3,644,035 nodes</a:t>
            </a:r>
            <a:br>
              <a:rPr lang="en-US"/>
            </a:br>
            <a:r>
              <a:rPr lang="en-US"/>
              <a:t>	A</a:t>
            </a:r>
            <a:r>
              <a:rPr lang="en-US" baseline="30000"/>
              <a:t>*</a:t>
            </a:r>
            <a:r>
              <a:rPr lang="en-US"/>
              <a:t>(h</a:t>
            </a:r>
            <a:r>
              <a:rPr lang="en-US" baseline="-25000"/>
              <a:t>oop</a:t>
            </a:r>
            <a:r>
              <a:rPr lang="en-US"/>
              <a:t>) = 227 nodes </a:t>
            </a:r>
            <a:br>
              <a:rPr lang="en-US"/>
            </a:br>
            <a:r>
              <a:rPr lang="en-US"/>
              <a:t>	A</a:t>
            </a:r>
            <a:r>
              <a:rPr lang="en-US" baseline="30000"/>
              <a:t>*</a:t>
            </a:r>
            <a:r>
              <a:rPr lang="en-US"/>
              <a:t>(h</a:t>
            </a:r>
            <a:r>
              <a:rPr lang="en-US" baseline="-25000"/>
              <a:t>md</a:t>
            </a:r>
            <a:r>
              <a:rPr lang="en-US"/>
              <a:t>) = 73 nodes </a:t>
            </a:r>
          </a:p>
          <a:p>
            <a:pPr lvl="1">
              <a:lnSpc>
                <a:spcPct val="80000"/>
              </a:lnSpc>
            </a:pPr>
            <a:r>
              <a:rPr lang="en-US" i="1"/>
              <a:t>d=24 	</a:t>
            </a:r>
            <a:r>
              <a:rPr lang="en-US"/>
              <a:t>IDS = too many nodes</a:t>
            </a:r>
            <a:br>
              <a:rPr lang="en-US"/>
            </a:br>
            <a:r>
              <a:rPr lang="en-US"/>
              <a:t>	A</a:t>
            </a:r>
            <a:r>
              <a:rPr lang="en-US" baseline="30000"/>
              <a:t>*</a:t>
            </a:r>
            <a:r>
              <a:rPr lang="en-US"/>
              <a:t>(h</a:t>
            </a:r>
            <a:r>
              <a:rPr lang="en-US" baseline="-25000"/>
              <a:t>oop</a:t>
            </a:r>
            <a:r>
              <a:rPr lang="en-US"/>
              <a:t>) = 39,135 nodes </a:t>
            </a:r>
            <a:br>
              <a:rPr lang="en-US"/>
            </a:br>
            <a:r>
              <a:rPr lang="en-US"/>
              <a:t>	A</a:t>
            </a:r>
            <a:r>
              <a:rPr lang="en-US" baseline="30000"/>
              <a:t>*</a:t>
            </a:r>
            <a:r>
              <a:rPr lang="en-US"/>
              <a:t>(h</a:t>
            </a:r>
            <a:r>
              <a:rPr lang="en-US" baseline="-25000"/>
              <a:t>md</a:t>
            </a:r>
            <a:r>
              <a:rPr lang="en-US"/>
              <a:t>) = 1,641 nodes </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65</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1849399853"/>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73FD53-08E4-442C-93EB-771D96D88D12}"/>
              </a:ext>
            </a:extLst>
          </p:cNvPr>
          <p:cNvSpPr>
            <a:spLocks noGrp="1"/>
          </p:cNvSpPr>
          <p:nvPr>
            <p:ph type="title"/>
          </p:nvPr>
        </p:nvSpPr>
        <p:spPr>
          <a:xfrm>
            <a:off x="533400" y="609600"/>
            <a:ext cx="8229600" cy="457200"/>
          </a:xfrm>
        </p:spPr>
        <p:txBody>
          <a:bodyPr/>
          <a:lstStyle/>
          <a:p>
            <a:r>
              <a:rPr lang="en-US" dirty="0"/>
              <a:t>The best and worst admissible heuristics</a:t>
            </a:r>
          </a:p>
        </p:txBody>
      </p:sp>
      <p:sp>
        <p:nvSpPr>
          <p:cNvPr id="3" name="Content Placeholder 2">
            <a:extLst>
              <a:ext uri="{FF2B5EF4-FFF2-40B4-BE49-F238E27FC236}">
                <a16:creationId xmlns="" xmlns:a16="http://schemas.microsoft.com/office/drawing/2014/main" id="{8F96509B-98FB-47CD-9079-2578041EBA78}"/>
              </a:ext>
            </a:extLst>
          </p:cNvPr>
          <p:cNvSpPr>
            <a:spLocks noGrp="1"/>
          </p:cNvSpPr>
          <p:nvPr>
            <p:ph idx="1"/>
          </p:nvPr>
        </p:nvSpPr>
        <p:spPr/>
        <p:txBody>
          <a:bodyPr/>
          <a:lstStyle/>
          <a:p>
            <a:pPr marL="0" indent="0">
              <a:buNone/>
            </a:pPr>
            <a:r>
              <a:rPr lang="en-US" dirty="0"/>
              <a:t>h*(n)  -  the (unachievable) Oracle heuristic</a:t>
            </a:r>
          </a:p>
          <a:p>
            <a:pPr lvl="1"/>
            <a:r>
              <a:rPr lang="en-US" dirty="0"/>
              <a:t>h*(n) = the true distance from the root to n</a:t>
            </a:r>
          </a:p>
          <a:p>
            <a:pPr lvl="1"/>
            <a:endParaRPr lang="en-US" dirty="0"/>
          </a:p>
          <a:p>
            <a:pPr marL="0" indent="0">
              <a:buNone/>
            </a:pPr>
            <a:r>
              <a:rPr lang="en-US" dirty="0" err="1"/>
              <a:t>h</a:t>
            </a:r>
            <a:r>
              <a:rPr lang="en-US" baseline="-25000" dirty="0" err="1"/>
              <a:t>we’re</a:t>
            </a:r>
            <a:r>
              <a:rPr lang="en-US" baseline="-25000" dirty="0"/>
              <a:t> here already</a:t>
            </a:r>
            <a:r>
              <a:rPr lang="en-US" dirty="0"/>
              <a:t>(n)= </a:t>
            </a:r>
            <a:r>
              <a:rPr lang="en-US" dirty="0" err="1"/>
              <a:t>h</a:t>
            </a:r>
            <a:r>
              <a:rPr lang="en-US" baseline="-25000" dirty="0" err="1"/>
              <a:t>teleportation</a:t>
            </a:r>
            <a:r>
              <a:rPr lang="en-US" dirty="0"/>
              <a:t>(n)=0</a:t>
            </a:r>
          </a:p>
          <a:p>
            <a:endParaRPr lang="en-US" dirty="0"/>
          </a:p>
          <a:p>
            <a:r>
              <a:rPr lang="en-US" dirty="0"/>
              <a:t>Admissible:  both yes!!!</a:t>
            </a:r>
          </a:p>
          <a:p>
            <a:r>
              <a:rPr lang="en-US" dirty="0"/>
              <a:t>h*(n) </a:t>
            </a:r>
            <a:r>
              <a:rPr lang="en-US" i="1" dirty="0"/>
              <a:t>dominates all other heuristics</a:t>
            </a:r>
          </a:p>
          <a:p>
            <a:r>
              <a:rPr lang="en-US" dirty="0" err="1"/>
              <a:t>h</a:t>
            </a:r>
            <a:r>
              <a:rPr lang="en-US" baseline="-25000" dirty="0" err="1"/>
              <a:t>teleportation</a:t>
            </a:r>
            <a:r>
              <a:rPr lang="en-US" dirty="0"/>
              <a:t>(n) </a:t>
            </a:r>
            <a:r>
              <a:rPr lang="en-US" i="1" dirty="0"/>
              <a:t>is dominated by all heuristics</a:t>
            </a:r>
            <a:endParaRPr lang="en-US" dirty="0"/>
          </a:p>
        </p:txBody>
      </p:sp>
      <p:sp>
        <p:nvSpPr>
          <p:cNvPr id="4" name="Date Placeholder 3">
            <a:extLst>
              <a:ext uri="{FF2B5EF4-FFF2-40B4-BE49-F238E27FC236}">
                <a16:creationId xmlns="" xmlns:a16="http://schemas.microsoft.com/office/drawing/2014/main" id="{7C43E65F-090E-484D-B5AE-FFF4BFA1062F}"/>
              </a:ext>
            </a:extLst>
          </p:cNvPr>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
        <p:nvSpPr>
          <p:cNvPr id="5" name="Slide Number Placeholder 4">
            <a:extLst>
              <a:ext uri="{FF2B5EF4-FFF2-40B4-BE49-F238E27FC236}">
                <a16:creationId xmlns="" xmlns:a16="http://schemas.microsoft.com/office/drawing/2014/main" id="{C815AC3F-2C28-421C-BD96-1809483B76E1}"/>
              </a:ext>
            </a:extLst>
          </p:cNvPr>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66</a:t>
            </a:fld>
            <a:endParaRPr lang="en-US" altLang="en-US"/>
          </a:p>
        </p:txBody>
      </p:sp>
    </p:spTree>
    <p:extLst>
      <p:ext uri="{BB962C8B-B14F-4D97-AF65-F5344CB8AC3E}">
        <p14:creationId xmlns:p14="http://schemas.microsoft.com/office/powerpoint/2010/main" val="1200803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en-US" dirty="0" smtClean="0"/>
              <a:t>Optimality of A* Tree Search</a:t>
            </a:r>
          </a:p>
        </p:txBody>
      </p:sp>
      <p:pic>
        <p:nvPicPr>
          <p:cNvPr id="27"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44876" y="2172420"/>
            <a:ext cx="4397098" cy="3166957"/>
          </a:xfrm>
          <a:prstGeom prst="rect">
            <a:avLst/>
          </a:prstGeom>
          <a:noFill/>
          <a:ln w="9525">
            <a:noFill/>
            <a:miter lim="800000"/>
            <a:headEnd/>
            <a:tailEnd/>
          </a:ln>
          <a:effectLst/>
        </p:spPr>
      </p:pic>
      <p:sp>
        <p:nvSpPr>
          <p:cNvPr id="5" name="TextBox 4"/>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312735695"/>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Admissibility</a:t>
            </a:r>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2801" y="1714500"/>
            <a:ext cx="4166448" cy="3057525"/>
          </a:xfrm>
          <a:prstGeom prst="rect">
            <a:avLst/>
          </a:prstGeom>
          <a:noFill/>
          <a:ln w="9525">
            <a:noFill/>
            <a:miter lim="800000"/>
            <a:headEnd/>
            <a:tailEnd/>
          </a:ln>
          <a:effec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801197" y="1714614"/>
            <a:ext cx="4048123" cy="3057297"/>
          </a:xfrm>
          <a:prstGeom prst="rect">
            <a:avLst/>
          </a:prstGeom>
          <a:noFill/>
          <a:ln w="9525">
            <a:noFill/>
            <a:miter lim="800000"/>
            <a:headEnd/>
            <a:tailEnd/>
          </a:ln>
          <a:effectLst/>
        </p:spPr>
      </p:pic>
      <p:sp>
        <p:nvSpPr>
          <p:cNvPr id="6" name="TextBox 5"/>
          <p:cNvSpPr txBox="1"/>
          <p:nvPr/>
        </p:nvSpPr>
        <p:spPr>
          <a:xfrm>
            <a:off x="342900" y="4800600"/>
            <a:ext cx="4171950" cy="854080"/>
          </a:xfrm>
          <a:prstGeom prst="rect">
            <a:avLst/>
          </a:prstGeom>
          <a:noFill/>
        </p:spPr>
        <p:txBody>
          <a:bodyPr wrap="square" rtlCol="0">
            <a:spAutoFit/>
          </a:bodyPr>
          <a:lstStyle/>
          <a:p>
            <a:pPr algn="ctr"/>
            <a:r>
              <a:rPr lang="en-US" sz="1650" dirty="0">
                <a:latin typeface="Calibri" pitchFamily="34" charset="0"/>
              </a:rPr>
              <a:t>Inadmissible (pessimistic) heuristics break optimality by trapping good plans on the fringe</a:t>
            </a:r>
          </a:p>
        </p:txBody>
      </p:sp>
      <p:sp>
        <p:nvSpPr>
          <p:cNvPr id="7" name="TextBox 6"/>
          <p:cNvSpPr txBox="1"/>
          <p:nvPr/>
        </p:nvSpPr>
        <p:spPr>
          <a:xfrm>
            <a:off x="4857750" y="4800600"/>
            <a:ext cx="4171950" cy="600164"/>
          </a:xfrm>
          <a:prstGeom prst="rect">
            <a:avLst/>
          </a:prstGeom>
          <a:noFill/>
        </p:spPr>
        <p:txBody>
          <a:bodyPr wrap="square" rtlCol="0">
            <a:spAutoFit/>
          </a:bodyPr>
          <a:lstStyle/>
          <a:p>
            <a:pPr algn="ctr"/>
            <a:r>
              <a:rPr lang="en-US" sz="1650" dirty="0">
                <a:latin typeface="Calibri" pitchFamily="34" charset="0"/>
              </a:rPr>
              <a:t>Admissible (optimistic) heuristics slow down bad plans but never outweigh true costs</a:t>
            </a:r>
          </a:p>
        </p:txBody>
      </p:sp>
      <p:sp>
        <p:nvSpPr>
          <p:cNvPr id="4" name="TextBox 3"/>
          <p:cNvSpPr txBox="1"/>
          <p:nvPr/>
        </p:nvSpPr>
        <p:spPr bwMode="auto">
          <a:xfrm>
            <a:off x="1922319" y="5782542"/>
            <a:ext cx="138562" cy="438580"/>
          </a:xfrm>
          <a:prstGeom prst="rect">
            <a:avLst/>
          </a:prstGeom>
          <a:noFill/>
          <a:ln w="9525">
            <a:noFill/>
            <a:miter lim="800000"/>
            <a:headEnd/>
            <a:tailEnd/>
          </a:ln>
        </p:spPr>
        <p:txBody>
          <a:bodyPr wrap="none" lIns="68579" tIns="34289" rIns="68579" bIns="34289" rtlCol="0">
            <a:spAutoFit/>
          </a:bodyPr>
          <a:lstStyle/>
          <a:p>
            <a:endParaRPr lang="en-US" sz="2400" dirty="0">
              <a:solidFill>
                <a:schemeClr val="bg2"/>
              </a:solidFill>
              <a:latin typeface="Calibri"/>
              <a:cs typeface="Calibri"/>
            </a:endParaRPr>
          </a:p>
        </p:txBody>
      </p:sp>
      <p:sp>
        <p:nvSpPr>
          <p:cNvPr id="10" name="TextBox 9"/>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87458550"/>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t>Admissible Heuristics</a:t>
            </a:r>
          </a:p>
        </p:txBody>
      </p:sp>
      <p:sp>
        <p:nvSpPr>
          <p:cNvPr id="16387" name="Rectangle 3"/>
          <p:cNvSpPr>
            <a:spLocks noGrp="1" noChangeArrowheads="1"/>
          </p:cNvSpPr>
          <p:nvPr>
            <p:ph idx="1"/>
          </p:nvPr>
        </p:nvSpPr>
        <p:spPr>
          <a:xfrm>
            <a:off x="342900" y="1771650"/>
            <a:ext cx="8458200" cy="3657600"/>
          </a:xfrm>
        </p:spPr>
        <p:txBody>
          <a:bodyPr/>
          <a:lstStyle/>
          <a:p>
            <a:pPr eaLnBrk="1" hangingPunct="1"/>
            <a:r>
              <a:rPr lang="en-US" dirty="0" smtClean="0"/>
              <a:t>A heuristic </a:t>
            </a:r>
            <a:r>
              <a:rPr lang="en-US" i="1" dirty="0" smtClean="0">
                <a:solidFill>
                  <a:srgbClr val="C00000"/>
                </a:solidFill>
                <a:latin typeface="Times New Roman" pitchFamily="18" charset="0"/>
                <a:cs typeface="Times New Roman" pitchFamily="18" charset="0"/>
              </a:rPr>
              <a:t>h</a:t>
            </a:r>
            <a:r>
              <a:rPr lang="en-US" dirty="0" smtClean="0"/>
              <a:t> is </a:t>
            </a:r>
            <a:r>
              <a:rPr lang="en-US" i="1" dirty="0" smtClean="0">
                <a:solidFill>
                  <a:srgbClr val="C00000"/>
                </a:solidFill>
              </a:rPr>
              <a:t>admissible</a:t>
            </a:r>
            <a:r>
              <a:rPr lang="en-US" i="1" dirty="0" smtClean="0"/>
              <a:t> </a:t>
            </a:r>
            <a:r>
              <a:rPr lang="en-US" dirty="0" smtClean="0"/>
              <a:t>(optimistic) if:</a:t>
            </a:r>
          </a:p>
          <a:p>
            <a:pPr lvl="1"/>
            <a:endParaRPr lang="en-US" dirty="0" smtClean="0"/>
          </a:p>
          <a:p>
            <a:pPr lvl="1"/>
            <a:endParaRPr lang="en-US" dirty="0" smtClean="0"/>
          </a:p>
          <a:p>
            <a:pPr eaLnBrk="1" hangingPunct="1">
              <a:buFont typeface="Wingdings" pitchFamily="2" charset="2"/>
              <a:buNone/>
            </a:pPr>
            <a:r>
              <a:rPr lang="en-US" dirty="0" smtClean="0"/>
              <a:t>	where               is the true cost to a nearest goal</a:t>
            </a:r>
          </a:p>
          <a:p>
            <a:pPr eaLnBrk="1" hangingPunct="1"/>
            <a:endParaRPr lang="en-US" sz="1200" dirty="0" smtClean="0"/>
          </a:p>
          <a:p>
            <a:pPr eaLnBrk="1" hangingPunct="1"/>
            <a:endParaRPr lang="en-US" sz="1200" dirty="0"/>
          </a:p>
          <a:p>
            <a:pPr eaLnBrk="1" hangingPunct="1"/>
            <a:endParaRPr lang="en-US" sz="1200" dirty="0" smtClean="0"/>
          </a:p>
          <a:p>
            <a:pPr eaLnBrk="1" hangingPunct="1"/>
            <a:r>
              <a:rPr lang="en-US" dirty="0" smtClean="0"/>
              <a:t>Is Manhattan Distance </a:t>
            </a:r>
            <a:br>
              <a:rPr lang="en-US" dirty="0" smtClean="0"/>
            </a:br>
            <a:r>
              <a:rPr lang="en-US" dirty="0" smtClean="0"/>
              <a:t>admissible? </a:t>
            </a:r>
          </a:p>
          <a:p>
            <a:pPr eaLnBrk="1" hangingPunct="1"/>
            <a:endParaRPr lang="en-US" dirty="0" smtClean="0"/>
          </a:p>
          <a:p>
            <a:pPr eaLnBrk="1" hangingPunct="1"/>
            <a:endParaRPr lang="en-US" dirty="0" smtClean="0"/>
          </a:p>
          <a:p>
            <a:pPr eaLnBrk="1" hangingPunct="1"/>
            <a:r>
              <a:rPr lang="en-US" dirty="0" smtClean="0"/>
              <a:t>Coming up with admissible heuristics is most of what’s involved in using A* in practice.</a:t>
            </a:r>
          </a:p>
        </p:txBody>
      </p:sp>
      <p:pic>
        <p:nvPicPr>
          <p:cNvPr id="20" name="Picture 19" descr="txp_fig"/>
          <p:cNvPicPr>
            <a:picLocks noChangeAspect="1"/>
          </p:cNvPicPr>
          <p:nvPr>
            <p:custDataLst>
              <p:tags r:id="rId1"/>
            </p:custDataLst>
          </p:nvPr>
        </p:nvPicPr>
        <p:blipFill>
          <a:blip r:embed="rId5" cstate="print"/>
          <a:stretch>
            <a:fillRect/>
          </a:stretch>
        </p:blipFill>
        <p:spPr bwMode="auto">
          <a:xfrm>
            <a:off x="3257550" y="2457450"/>
            <a:ext cx="2348089" cy="302478"/>
          </a:xfrm>
          <a:prstGeom prst="rect">
            <a:avLst/>
          </a:prstGeom>
          <a:noFill/>
          <a:ln/>
          <a:effectLst/>
        </p:spPr>
      </p:pic>
      <p:pic>
        <p:nvPicPr>
          <p:cNvPr id="17413" name="Picture 8" descr="txp_fig"/>
          <p:cNvPicPr>
            <a:picLocks noChangeAspect="1" noChangeArrowheads="1"/>
          </p:cNvPicPr>
          <p:nvPr>
            <p:custDataLst>
              <p:tags r:id="rId2"/>
            </p:custDataLst>
          </p:nvPr>
        </p:nvPicPr>
        <p:blipFill>
          <a:blip r:embed="rId6" cstate="print"/>
          <a:srcRect/>
          <a:stretch>
            <a:fillRect/>
          </a:stretch>
        </p:blipFill>
        <p:spPr bwMode="auto">
          <a:xfrm>
            <a:off x="1905000" y="3048000"/>
            <a:ext cx="734616" cy="302419"/>
          </a:xfrm>
          <a:prstGeom prst="rect">
            <a:avLst/>
          </a:prstGeom>
          <a:noFill/>
          <a:ln w="9525">
            <a:noFill/>
            <a:miter lim="800000"/>
            <a:headEnd/>
            <a:tailEnd/>
          </a:ln>
        </p:spPr>
      </p:pic>
      <p:pic>
        <p:nvPicPr>
          <p:cNvPr id="17" name="Picture 4" descr="8puzz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800" y="3733800"/>
            <a:ext cx="365760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6679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4" name="Rectangle 2"/>
          <p:cNvSpPr>
            <a:spLocks noGrp="1" noChangeArrowheads="1"/>
          </p:cNvSpPr>
          <p:nvPr>
            <p:ph type="title"/>
          </p:nvPr>
        </p:nvSpPr>
        <p:spPr/>
        <p:txBody>
          <a:bodyPr/>
          <a:lstStyle/>
          <a:p>
            <a:r>
              <a:rPr lang="en-US" dirty="0" smtClean="0"/>
              <a:t>Review: Search Strategies</a:t>
            </a:r>
            <a:endParaRPr lang="en-US" dirty="0"/>
          </a:p>
        </p:txBody>
      </p:sp>
      <p:sp>
        <p:nvSpPr>
          <p:cNvPr id="43015" name="Rectangle 3"/>
          <p:cNvSpPr>
            <a:spLocks noGrp="1" noChangeArrowheads="1"/>
          </p:cNvSpPr>
          <p:nvPr>
            <p:ph type="body" idx="1"/>
          </p:nvPr>
        </p:nvSpPr>
        <p:spPr>
          <a:xfrm>
            <a:off x="685800" y="1295400"/>
            <a:ext cx="8229600" cy="4953000"/>
          </a:xfrm>
        </p:spPr>
        <p:txBody>
          <a:bodyPr/>
          <a:lstStyle/>
          <a:p>
            <a:r>
              <a:rPr lang="en-US" i="1" dirty="0" smtClean="0">
                <a:solidFill>
                  <a:schemeClr val="accent2"/>
                </a:solidFill>
              </a:rPr>
              <a:t>Strategy </a:t>
            </a:r>
            <a:r>
              <a:rPr lang="en-US" dirty="0"/>
              <a:t>= order of tree expansion</a:t>
            </a:r>
          </a:p>
          <a:p>
            <a:pPr lvl="1"/>
            <a:r>
              <a:rPr lang="en-US" dirty="0"/>
              <a:t>Implemented by different queue structures (LIFO, FIFO, priority)</a:t>
            </a:r>
            <a:br>
              <a:rPr lang="en-US" dirty="0"/>
            </a:br>
            <a:r>
              <a:rPr lang="en-US" sz="400" dirty="0"/>
              <a:t>  </a:t>
            </a:r>
            <a:endParaRPr lang="en-US" sz="700" dirty="0"/>
          </a:p>
          <a:p>
            <a:r>
              <a:rPr lang="en-US" dirty="0"/>
              <a:t>Dimensions for evaluation</a:t>
            </a:r>
          </a:p>
          <a:p>
            <a:pPr lvl="1"/>
            <a:r>
              <a:rPr lang="en-US" i="1" dirty="0">
                <a:solidFill>
                  <a:schemeClr val="accent2"/>
                </a:solidFill>
              </a:rPr>
              <a:t>Completeness- </a:t>
            </a:r>
            <a:r>
              <a:rPr lang="en-US" dirty="0"/>
              <a:t>always find the solution?</a:t>
            </a:r>
          </a:p>
          <a:p>
            <a:pPr lvl="1"/>
            <a:r>
              <a:rPr lang="en-US" i="1" dirty="0">
                <a:solidFill>
                  <a:schemeClr val="accent2"/>
                </a:solidFill>
              </a:rPr>
              <a:t>Optimality  </a:t>
            </a:r>
            <a:r>
              <a:rPr lang="en-US" dirty="0"/>
              <a:t>- finds a least cost solution (lowest path cost) first?</a:t>
            </a:r>
          </a:p>
          <a:p>
            <a:pPr lvl="1"/>
            <a:r>
              <a:rPr lang="en-US" i="1" dirty="0">
                <a:solidFill>
                  <a:schemeClr val="accent2"/>
                </a:solidFill>
              </a:rPr>
              <a:t>Time complexity </a:t>
            </a:r>
            <a:r>
              <a:rPr lang="en-US" dirty="0"/>
              <a:t>- # of nodes generated </a:t>
            </a:r>
            <a:r>
              <a:rPr lang="en-US" i="1" dirty="0">
                <a:solidFill>
                  <a:schemeClr val="accent2"/>
                </a:solidFill>
              </a:rPr>
              <a:t>(worst case) </a:t>
            </a:r>
            <a:endParaRPr lang="en-US" dirty="0"/>
          </a:p>
          <a:p>
            <a:pPr lvl="1"/>
            <a:r>
              <a:rPr lang="en-US" b="1" i="1" dirty="0">
                <a:solidFill>
                  <a:schemeClr val="accent2"/>
                </a:solidFill>
              </a:rPr>
              <a:t>Space complexity </a:t>
            </a:r>
            <a:r>
              <a:rPr lang="en-US" b="1" dirty="0"/>
              <a:t>- # of nodes simultaneously in memory </a:t>
            </a:r>
            <a:r>
              <a:rPr lang="en-US" i="1" dirty="0">
                <a:solidFill>
                  <a:schemeClr val="accent2"/>
                </a:solidFill>
              </a:rPr>
              <a:t>(worst case) </a:t>
            </a:r>
            <a:endParaRPr lang="en-US" b="1" i="1" dirty="0">
              <a:solidFill>
                <a:schemeClr val="accent2"/>
              </a:solidFill>
            </a:endParaRPr>
          </a:p>
          <a:p>
            <a:pPr marL="457200" lvl="1" indent="0">
              <a:buNone/>
            </a:pPr>
            <a:r>
              <a:rPr lang="en-US" sz="600" b="1" i="1" dirty="0">
                <a:solidFill>
                  <a:schemeClr val="accent2"/>
                </a:solidFill>
              </a:rPr>
              <a:t>  </a:t>
            </a:r>
            <a:endParaRPr lang="en-US" sz="600" dirty="0"/>
          </a:p>
          <a:p>
            <a:r>
              <a:rPr lang="en-US" dirty="0"/>
              <a:t>Time/space complexity variables</a:t>
            </a:r>
          </a:p>
          <a:p>
            <a:pPr lvl="1"/>
            <a:r>
              <a:rPr lang="en-US" i="1" dirty="0"/>
              <a:t>b,</a:t>
            </a:r>
            <a:r>
              <a:rPr lang="en-US" dirty="0"/>
              <a:t> </a:t>
            </a:r>
            <a:r>
              <a:rPr lang="en-US" i="1" dirty="0">
                <a:solidFill>
                  <a:schemeClr val="accent2"/>
                </a:solidFill>
              </a:rPr>
              <a:t>maximum branching factor </a:t>
            </a:r>
            <a:r>
              <a:rPr lang="en-US" dirty="0"/>
              <a:t>of search tree</a:t>
            </a:r>
          </a:p>
          <a:p>
            <a:pPr lvl="1"/>
            <a:r>
              <a:rPr lang="en-US" i="1" dirty="0"/>
              <a:t>d,</a:t>
            </a:r>
            <a:r>
              <a:rPr lang="en-US" dirty="0"/>
              <a:t> </a:t>
            </a:r>
            <a:r>
              <a:rPr lang="en-US" i="1" dirty="0">
                <a:solidFill>
                  <a:schemeClr val="accent2"/>
                </a:solidFill>
              </a:rPr>
              <a:t>depth </a:t>
            </a:r>
            <a:r>
              <a:rPr lang="en-US" dirty="0"/>
              <a:t>of the shallowest goal node</a:t>
            </a:r>
          </a:p>
          <a:p>
            <a:pPr lvl="1"/>
            <a:r>
              <a:rPr lang="en-US" i="1" dirty="0"/>
              <a:t>m</a:t>
            </a:r>
            <a:r>
              <a:rPr lang="en-US" dirty="0"/>
              <a:t>, maximum length of any path in the state space (potentially </a:t>
            </a:r>
            <a:r>
              <a:rPr lang="en-US" altLang="en-US" dirty="0">
                <a:sym typeface="Symbol" pitchFamily="18" charset="2"/>
              </a:rPr>
              <a:t>)</a:t>
            </a:r>
            <a:endParaRPr lang="en-US" dirty="0">
              <a:sym typeface="Symbol" pitchFamily="18" charset="2"/>
            </a:endParaRPr>
          </a:p>
        </p:txBody>
      </p:sp>
      <p:sp>
        <p:nvSpPr>
          <p:cNvPr id="2" name="Date Placeholder 1"/>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7</a:t>
            </a:fld>
            <a:endParaRPr lang="en-US" altLang="en-US"/>
          </a:p>
        </p:txBody>
      </p:sp>
    </p:spTree>
    <p:extLst>
      <p:ext uri="{BB962C8B-B14F-4D97-AF65-F5344CB8AC3E}">
        <p14:creationId xmlns:p14="http://schemas.microsoft.com/office/powerpoint/2010/main" val="1490898952"/>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en-US" dirty="0" smtClean="0">
                <a:latin typeface="Calibri"/>
                <a:cs typeface="Calibri"/>
              </a:rPr>
              <a:t>Optimality of A* Tree Search</a:t>
            </a:r>
          </a:p>
        </p:txBody>
      </p:sp>
      <p:sp>
        <p:nvSpPr>
          <p:cNvPr id="18447" name="Content Placeholder 19"/>
          <p:cNvSpPr>
            <a:spLocks noGrp="1"/>
          </p:cNvSpPr>
          <p:nvPr>
            <p:ph idx="1"/>
          </p:nvPr>
        </p:nvSpPr>
        <p:spPr>
          <a:xfrm>
            <a:off x="1028580" y="1943101"/>
            <a:ext cx="3771900" cy="3394472"/>
          </a:xfrm>
        </p:spPr>
        <p:txBody>
          <a:bodyPr/>
          <a:lstStyle/>
          <a:p>
            <a:pPr>
              <a:buFont typeface="Wingdings" pitchFamily="2" charset="2"/>
              <a:buNone/>
            </a:pPr>
            <a:r>
              <a:rPr lang="en-US" sz="1800" dirty="0">
                <a:latin typeface="Calibri"/>
                <a:cs typeface="Calibri"/>
              </a:rPr>
              <a:t>Assume:</a:t>
            </a:r>
          </a:p>
          <a:p>
            <a:r>
              <a:rPr lang="en-US" sz="1800" dirty="0">
                <a:latin typeface="Calibri"/>
                <a:cs typeface="Calibri"/>
              </a:rPr>
              <a:t>A is an optimal goal node</a:t>
            </a:r>
          </a:p>
          <a:p>
            <a:r>
              <a:rPr lang="en-US" sz="1800" dirty="0">
                <a:latin typeface="Calibri"/>
                <a:cs typeface="Calibri"/>
              </a:rPr>
              <a:t>B is a suboptimal goal node</a:t>
            </a:r>
          </a:p>
          <a:p>
            <a:r>
              <a:rPr lang="en-US" sz="1800" dirty="0">
                <a:latin typeface="Calibri"/>
                <a:cs typeface="Calibri"/>
              </a:rPr>
              <a:t>h is admissible</a:t>
            </a:r>
          </a:p>
          <a:p>
            <a:pPr>
              <a:lnSpc>
                <a:spcPct val="150000"/>
              </a:lnSpc>
            </a:pPr>
            <a:endParaRPr lang="en-US" sz="900" dirty="0">
              <a:latin typeface="Calibri"/>
              <a:cs typeface="Calibri"/>
            </a:endParaRPr>
          </a:p>
          <a:p>
            <a:pPr>
              <a:lnSpc>
                <a:spcPct val="150000"/>
              </a:lnSpc>
              <a:buNone/>
            </a:pPr>
            <a:r>
              <a:rPr lang="en-US" sz="1800" dirty="0">
                <a:latin typeface="Calibri"/>
                <a:cs typeface="Calibri"/>
              </a:rPr>
              <a:t>Claim:</a:t>
            </a:r>
          </a:p>
          <a:p>
            <a:r>
              <a:rPr lang="en-US" sz="1800" dirty="0">
                <a:latin typeface="Calibri"/>
                <a:cs typeface="Calibri"/>
              </a:rPr>
              <a:t>A will exit the fringe before B</a:t>
            </a:r>
          </a:p>
        </p:txBody>
      </p:sp>
      <p:sp>
        <p:nvSpPr>
          <p:cNvPr id="17" name="Freeform 12"/>
          <p:cNvSpPr>
            <a:spLocks/>
          </p:cNvSpPr>
          <p:nvPr/>
        </p:nvSpPr>
        <p:spPr bwMode="auto">
          <a:xfrm>
            <a:off x="5538667" y="2199085"/>
            <a:ext cx="2195513" cy="1915715"/>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18" name="Oval 13"/>
          <p:cNvSpPr>
            <a:spLocks noChangeArrowheads="1"/>
          </p:cNvSpPr>
          <p:nvPr/>
        </p:nvSpPr>
        <p:spPr bwMode="auto">
          <a:xfrm>
            <a:off x="6380438" y="2465785"/>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19" name="Oval 14"/>
          <p:cNvSpPr>
            <a:spLocks noChangeArrowheads="1"/>
          </p:cNvSpPr>
          <p:nvPr/>
        </p:nvSpPr>
        <p:spPr bwMode="auto">
          <a:xfrm>
            <a:off x="6737626" y="2458641"/>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 name="Text Box 15"/>
          <p:cNvSpPr txBox="1">
            <a:spLocks noChangeArrowheads="1"/>
          </p:cNvSpPr>
          <p:nvPr/>
        </p:nvSpPr>
        <p:spPr bwMode="auto">
          <a:xfrm>
            <a:off x="6478069" y="2353865"/>
            <a:ext cx="205979"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21" name="Oval 16"/>
          <p:cNvSpPr>
            <a:spLocks noChangeArrowheads="1"/>
          </p:cNvSpPr>
          <p:nvPr/>
        </p:nvSpPr>
        <p:spPr bwMode="auto">
          <a:xfrm>
            <a:off x="7492482" y="3731418"/>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2" name="Oval 17"/>
          <p:cNvSpPr>
            <a:spLocks noChangeArrowheads="1"/>
          </p:cNvSpPr>
          <p:nvPr/>
        </p:nvSpPr>
        <p:spPr bwMode="auto">
          <a:xfrm>
            <a:off x="5777982" y="3502818"/>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3" name="Oval 21"/>
          <p:cNvSpPr>
            <a:spLocks noChangeArrowheads="1"/>
          </p:cNvSpPr>
          <p:nvPr/>
        </p:nvSpPr>
        <p:spPr bwMode="auto">
          <a:xfrm>
            <a:off x="6554270" y="2146697"/>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pic>
        <p:nvPicPr>
          <p:cNvPr id="28" name="Picture 27" descr="txp_fig"/>
          <p:cNvPicPr>
            <a:picLocks noChangeAspect="1"/>
          </p:cNvPicPr>
          <p:nvPr>
            <p:custDataLst>
              <p:tags r:id="rId1"/>
            </p:custDataLst>
          </p:nvPr>
        </p:nvPicPr>
        <p:blipFill>
          <a:blip r:embed="rId5" cstate="print"/>
          <a:stretch>
            <a:fillRect/>
          </a:stretch>
        </p:blipFill>
        <p:spPr bwMode="auto">
          <a:xfrm>
            <a:off x="7750728" y="3722042"/>
            <a:ext cx="193122" cy="180826"/>
          </a:xfrm>
          <a:prstGeom prst="rect">
            <a:avLst/>
          </a:prstGeom>
          <a:noFill/>
          <a:ln/>
          <a:effectLst/>
        </p:spPr>
      </p:pic>
      <p:pic>
        <p:nvPicPr>
          <p:cNvPr id="13" name="Picture 12" descr="txp_fig"/>
          <p:cNvPicPr>
            <a:picLocks noChangeAspect="1"/>
          </p:cNvPicPr>
          <p:nvPr>
            <p:custDataLst>
              <p:tags r:id="rId2"/>
            </p:custDataLst>
          </p:nvPr>
        </p:nvPicPr>
        <p:blipFill>
          <a:blip r:embed="rId6" cstate="print"/>
          <a:stretch>
            <a:fillRect/>
          </a:stretch>
        </p:blipFill>
        <p:spPr bwMode="auto">
          <a:xfrm>
            <a:off x="5464488" y="3493441"/>
            <a:ext cx="193363" cy="193363"/>
          </a:xfrm>
          <a:prstGeom prst="rect">
            <a:avLst/>
          </a:prstGeom>
          <a:noFill/>
          <a:ln/>
          <a:effectLst/>
        </p:spPr>
      </p:pic>
      <p:sp>
        <p:nvSpPr>
          <p:cNvPr id="14" name="TextBox 13"/>
          <p:cNvSpPr txBox="1"/>
          <p:nvPr/>
        </p:nvSpPr>
        <p:spPr bwMode="auto">
          <a:xfrm>
            <a:off x="228600" y="6172200"/>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2049320234"/>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ed Rectangular Callout 44"/>
          <p:cNvSpPr/>
          <p:nvPr/>
        </p:nvSpPr>
        <p:spPr>
          <a:xfrm>
            <a:off x="4057650" y="4286250"/>
            <a:ext cx="4914900" cy="1428750"/>
          </a:xfrm>
          <a:prstGeom prst="wedgeRoundRectCallout">
            <a:avLst>
              <a:gd name="adj1" fmla="val -59674"/>
              <a:gd name="adj2" fmla="val -88897"/>
              <a:gd name="adj3" fmla="val 16667"/>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sp>
        <p:nvSpPr>
          <p:cNvPr id="19459" name="Rectangle 2"/>
          <p:cNvSpPr>
            <a:spLocks noGrp="1" noChangeArrowheads="1"/>
          </p:cNvSpPr>
          <p:nvPr>
            <p:ph type="title"/>
          </p:nvPr>
        </p:nvSpPr>
        <p:spPr/>
        <p:txBody>
          <a:bodyPr/>
          <a:lstStyle/>
          <a:p>
            <a:r>
              <a:rPr lang="en-US" dirty="0">
                <a:latin typeface="Calibri"/>
                <a:cs typeface="Calibri"/>
              </a:rPr>
              <a:t>Optimality of A* Tree Search: Blocking</a:t>
            </a:r>
            <a:endParaRPr lang="en-US" dirty="0" smtClean="0">
              <a:latin typeface="Calibri"/>
              <a:cs typeface="Calibri"/>
            </a:endParaRPr>
          </a:p>
        </p:txBody>
      </p:sp>
      <p:sp>
        <p:nvSpPr>
          <p:cNvPr id="782339" name="Rectangle 3"/>
          <p:cNvSpPr>
            <a:spLocks noGrp="1" noChangeArrowheads="1"/>
          </p:cNvSpPr>
          <p:nvPr>
            <p:ph idx="1"/>
          </p:nvPr>
        </p:nvSpPr>
        <p:spPr>
          <a:xfrm>
            <a:off x="342899" y="1920478"/>
            <a:ext cx="3869531" cy="3394472"/>
          </a:xfrm>
        </p:spPr>
        <p:txBody>
          <a:bodyPr/>
          <a:lstStyle/>
          <a:p>
            <a:pPr eaLnBrk="1" hangingPunct="1">
              <a:buFont typeface="Wingdings" pitchFamily="2" charset="2"/>
              <a:buNone/>
            </a:pPr>
            <a:r>
              <a:rPr lang="en-US" sz="1800" dirty="0">
                <a:latin typeface="Calibri"/>
                <a:cs typeface="Calibri"/>
              </a:rPr>
              <a:t>Proof:</a:t>
            </a:r>
          </a:p>
          <a:p>
            <a:pPr eaLnBrk="1" hangingPunct="1"/>
            <a:r>
              <a:rPr lang="en-US" sz="1800" dirty="0">
                <a:latin typeface="Calibri"/>
                <a:cs typeface="Calibri"/>
              </a:rPr>
              <a:t>Imagine B is on the fringe</a:t>
            </a:r>
          </a:p>
          <a:p>
            <a:pPr eaLnBrk="1" hangingPunct="1"/>
            <a:r>
              <a:rPr lang="en-US" sz="1800" dirty="0">
                <a:latin typeface="Calibri"/>
                <a:cs typeface="Calibri"/>
              </a:rPr>
              <a:t>Some ancestor </a:t>
            </a:r>
            <a:r>
              <a:rPr lang="en-US" sz="1800" i="1" dirty="0">
                <a:latin typeface="Calibri"/>
                <a:cs typeface="Calibri"/>
              </a:rPr>
              <a:t>n</a:t>
            </a:r>
            <a:r>
              <a:rPr lang="en-US" sz="1800" dirty="0">
                <a:latin typeface="Calibri"/>
                <a:cs typeface="Calibri"/>
              </a:rPr>
              <a:t> of A is on the fringe, too (maybe A!)</a:t>
            </a:r>
          </a:p>
          <a:p>
            <a:pPr eaLnBrk="1" hangingPunct="1"/>
            <a:r>
              <a:rPr lang="en-US" sz="1800" dirty="0">
                <a:latin typeface="Calibri"/>
                <a:cs typeface="Calibri"/>
              </a:rPr>
              <a:t>Claim: </a:t>
            </a:r>
            <a:r>
              <a:rPr lang="en-US" sz="1800" i="1" dirty="0">
                <a:latin typeface="Calibri"/>
                <a:cs typeface="Calibri"/>
              </a:rPr>
              <a:t>n</a:t>
            </a:r>
            <a:r>
              <a:rPr lang="en-US" sz="1800" dirty="0">
                <a:latin typeface="Calibri"/>
                <a:cs typeface="Calibri"/>
              </a:rPr>
              <a:t> will be expanded before B</a:t>
            </a:r>
          </a:p>
          <a:p>
            <a:pPr marL="685782" lvl="1" indent="-342900" eaLnBrk="1" hangingPunct="1">
              <a:buFont typeface="+mj-lt"/>
              <a:buAutoNum type="arabicPeriod"/>
            </a:pPr>
            <a:r>
              <a:rPr lang="en-US" sz="1800" dirty="0">
                <a:latin typeface="Calibri"/>
                <a:cs typeface="Calibri"/>
              </a:rPr>
              <a:t>f(n) is less or equal to f(A)</a:t>
            </a:r>
          </a:p>
        </p:txBody>
      </p:sp>
      <p:pic>
        <p:nvPicPr>
          <p:cNvPr id="22" name="Picture 21" descr="txp_fig"/>
          <p:cNvPicPr>
            <a:picLocks noChangeAspect="1"/>
          </p:cNvPicPr>
          <p:nvPr>
            <p:custDataLst>
              <p:tags r:id="rId1"/>
            </p:custDataLst>
          </p:nvPr>
        </p:nvPicPr>
        <p:blipFill>
          <a:blip r:embed="rId9" cstate="print"/>
          <a:srcRect/>
          <a:stretch>
            <a:fillRect/>
          </a:stretch>
        </p:blipFill>
        <p:spPr bwMode="auto">
          <a:xfrm>
            <a:off x="4286251" y="4534854"/>
            <a:ext cx="2259806" cy="239315"/>
          </a:xfrm>
          <a:prstGeom prst="rect">
            <a:avLst/>
          </a:prstGeom>
          <a:noFill/>
          <a:ln w="9525">
            <a:noFill/>
            <a:miter lim="800000"/>
            <a:headEnd/>
            <a:tailEnd/>
          </a:ln>
        </p:spPr>
      </p:pic>
      <p:sp>
        <p:nvSpPr>
          <p:cNvPr id="21" name="TextBox 20"/>
          <p:cNvSpPr txBox="1"/>
          <p:nvPr/>
        </p:nvSpPr>
        <p:spPr>
          <a:xfrm>
            <a:off x="6858000" y="4474184"/>
            <a:ext cx="2286000" cy="392415"/>
          </a:xfrm>
          <a:prstGeom prst="rect">
            <a:avLst/>
          </a:prstGeom>
          <a:noFill/>
        </p:spPr>
        <p:txBody>
          <a:bodyPr wrap="square" rtlCol="0">
            <a:spAutoFit/>
          </a:bodyPr>
          <a:lstStyle/>
          <a:p>
            <a:r>
              <a:rPr lang="en-US" sz="1950" dirty="0">
                <a:latin typeface="Calibri"/>
                <a:cs typeface="Calibri"/>
              </a:rPr>
              <a:t>Definition of f-cost</a:t>
            </a:r>
          </a:p>
        </p:txBody>
      </p:sp>
      <p:pic>
        <p:nvPicPr>
          <p:cNvPr id="25" name="Picture 24" descr="txp_fig"/>
          <p:cNvPicPr>
            <a:picLocks noChangeAspect="1"/>
          </p:cNvPicPr>
          <p:nvPr>
            <p:custDataLst>
              <p:tags r:id="rId2"/>
            </p:custDataLst>
          </p:nvPr>
        </p:nvPicPr>
        <p:blipFill>
          <a:blip r:embed="rId10" cstate="print"/>
          <a:stretch>
            <a:fillRect/>
          </a:stretch>
        </p:blipFill>
        <p:spPr bwMode="auto">
          <a:xfrm>
            <a:off x="4286249" y="4888468"/>
            <a:ext cx="1398670" cy="238850"/>
          </a:xfrm>
          <a:prstGeom prst="rect">
            <a:avLst/>
          </a:prstGeom>
          <a:noFill/>
          <a:ln/>
          <a:effectLst/>
        </p:spPr>
      </p:pic>
      <p:sp>
        <p:nvSpPr>
          <p:cNvPr id="24" name="TextBox 23"/>
          <p:cNvSpPr txBox="1"/>
          <p:nvPr/>
        </p:nvSpPr>
        <p:spPr>
          <a:xfrm>
            <a:off x="6858000" y="4820433"/>
            <a:ext cx="2286000" cy="392415"/>
          </a:xfrm>
          <a:prstGeom prst="rect">
            <a:avLst/>
          </a:prstGeom>
          <a:noFill/>
        </p:spPr>
        <p:txBody>
          <a:bodyPr wrap="square" rtlCol="0">
            <a:spAutoFit/>
          </a:bodyPr>
          <a:lstStyle/>
          <a:p>
            <a:r>
              <a:rPr lang="en-US" sz="1950" dirty="0">
                <a:latin typeface="Calibri"/>
                <a:cs typeface="Calibri"/>
              </a:rPr>
              <a:t>Admissibility of h</a:t>
            </a:r>
          </a:p>
        </p:txBody>
      </p:sp>
      <p:sp>
        <p:nvSpPr>
          <p:cNvPr id="27" name="Freeform 34"/>
          <p:cNvSpPr>
            <a:spLocks/>
          </p:cNvSpPr>
          <p:nvPr/>
        </p:nvSpPr>
        <p:spPr bwMode="auto">
          <a:xfrm>
            <a:off x="6150649" y="2010966"/>
            <a:ext cx="1448990" cy="1778794"/>
          </a:xfrm>
          <a:custGeom>
            <a:avLst/>
            <a:gdLst>
              <a:gd name="T0" fmla="*/ 2147483647 w 1217"/>
              <a:gd name="T1" fmla="*/ 0 h 1494"/>
              <a:gd name="T2" fmla="*/ 0 w 1217"/>
              <a:gd name="T3" fmla="*/ 2147483647 h 1494"/>
              <a:gd name="T4" fmla="*/ 2147483647 w 1217"/>
              <a:gd name="T5" fmla="*/ 2147483647 h 1494"/>
              <a:gd name="T6" fmla="*/ 2147483647 w 1217"/>
              <a:gd name="T7" fmla="*/ 2147483647 h 1494"/>
              <a:gd name="T8" fmla="*/ 2147483647 w 1217"/>
              <a:gd name="T9" fmla="*/ 2147483647 h 1494"/>
              <a:gd name="T10" fmla="*/ 2147483647 w 1217"/>
              <a:gd name="T11" fmla="*/ 2147483647 h 1494"/>
              <a:gd name="T12" fmla="*/ 2147483647 w 1217"/>
              <a:gd name="T13" fmla="*/ 0 h 1494"/>
              <a:gd name="T14" fmla="*/ 0 60000 65536"/>
              <a:gd name="T15" fmla="*/ 0 60000 65536"/>
              <a:gd name="T16" fmla="*/ 0 60000 65536"/>
              <a:gd name="T17" fmla="*/ 0 60000 65536"/>
              <a:gd name="T18" fmla="*/ 0 60000 65536"/>
              <a:gd name="T19" fmla="*/ 0 60000 65536"/>
              <a:gd name="T20" fmla="*/ 0 60000 65536"/>
              <a:gd name="T21" fmla="*/ 0 w 1217"/>
              <a:gd name="T22" fmla="*/ 0 h 1494"/>
              <a:gd name="T23" fmla="*/ 1217 w 1217"/>
              <a:gd name="T24" fmla="*/ 1494 h 1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7" h="1494">
                <a:moveTo>
                  <a:pt x="386" y="0"/>
                </a:moveTo>
                <a:cubicBezTo>
                  <a:pt x="322" y="114"/>
                  <a:pt x="196" y="352"/>
                  <a:pt x="0" y="682"/>
                </a:cubicBezTo>
                <a:cubicBezTo>
                  <a:pt x="56" y="829"/>
                  <a:pt x="128" y="798"/>
                  <a:pt x="196" y="857"/>
                </a:cubicBezTo>
                <a:cubicBezTo>
                  <a:pt x="264" y="916"/>
                  <a:pt x="308" y="996"/>
                  <a:pt x="407" y="1034"/>
                </a:cubicBezTo>
                <a:cubicBezTo>
                  <a:pt x="506" y="1072"/>
                  <a:pt x="667" y="1035"/>
                  <a:pt x="791" y="1082"/>
                </a:cubicBezTo>
                <a:cubicBezTo>
                  <a:pt x="915" y="1129"/>
                  <a:pt x="1217" y="1494"/>
                  <a:pt x="1152" y="1314"/>
                </a:cubicBezTo>
                <a:cubicBezTo>
                  <a:pt x="1087" y="1134"/>
                  <a:pt x="557" y="274"/>
                  <a:pt x="400" y="0"/>
                </a:cubicBezTo>
              </a:path>
            </a:pathLst>
          </a:custGeom>
          <a:solidFill>
            <a:srgbClr val="C0C0C0"/>
          </a:solidFill>
          <a:ln w="9525">
            <a:solidFill>
              <a:schemeClr val="tx1"/>
            </a:solidFill>
            <a:prstDash val="dash"/>
            <a:round/>
            <a:headEnd/>
            <a:tailEnd/>
          </a:ln>
        </p:spPr>
        <p:txBody>
          <a:bodyPr lIns="68579" tIns="34289" rIns="68579" bIns="34289"/>
          <a:lstStyle/>
          <a:p>
            <a:endParaRPr lang="en-US" sz="2400">
              <a:latin typeface="Calibri"/>
              <a:cs typeface="Calibri"/>
            </a:endParaRPr>
          </a:p>
        </p:txBody>
      </p:sp>
      <p:sp>
        <p:nvSpPr>
          <p:cNvPr id="28" name="Freeform 12"/>
          <p:cNvSpPr>
            <a:spLocks/>
          </p:cNvSpPr>
          <p:nvPr/>
        </p:nvSpPr>
        <p:spPr bwMode="auto">
          <a:xfrm>
            <a:off x="5538667" y="1995489"/>
            <a:ext cx="2195513" cy="1915715"/>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32" name="Oval 13"/>
          <p:cNvSpPr>
            <a:spLocks noChangeArrowheads="1"/>
          </p:cNvSpPr>
          <p:nvPr/>
        </p:nvSpPr>
        <p:spPr bwMode="auto">
          <a:xfrm>
            <a:off x="6380438" y="2262188"/>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35" name="Oval 14"/>
          <p:cNvSpPr>
            <a:spLocks noChangeArrowheads="1"/>
          </p:cNvSpPr>
          <p:nvPr/>
        </p:nvSpPr>
        <p:spPr bwMode="auto">
          <a:xfrm>
            <a:off x="6737626" y="2255044"/>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36" name="Text Box 15"/>
          <p:cNvSpPr txBox="1">
            <a:spLocks noChangeArrowheads="1"/>
          </p:cNvSpPr>
          <p:nvPr/>
        </p:nvSpPr>
        <p:spPr bwMode="auto">
          <a:xfrm>
            <a:off x="6478069" y="2150269"/>
            <a:ext cx="205979"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37" name="Oval 16"/>
          <p:cNvSpPr>
            <a:spLocks noChangeArrowheads="1"/>
          </p:cNvSpPr>
          <p:nvPr/>
        </p:nvSpPr>
        <p:spPr bwMode="auto">
          <a:xfrm>
            <a:off x="7492482" y="35278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38" name="Oval 17"/>
          <p:cNvSpPr>
            <a:spLocks noChangeArrowheads="1"/>
          </p:cNvSpPr>
          <p:nvPr/>
        </p:nvSpPr>
        <p:spPr bwMode="auto">
          <a:xfrm>
            <a:off x="5777982" y="32992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39" name="Oval 21"/>
          <p:cNvSpPr>
            <a:spLocks noChangeArrowheads="1"/>
          </p:cNvSpPr>
          <p:nvPr/>
        </p:nvSpPr>
        <p:spPr bwMode="auto">
          <a:xfrm>
            <a:off x="6554270" y="1943101"/>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0" name="Oval 27"/>
          <p:cNvSpPr>
            <a:spLocks noChangeArrowheads="1"/>
          </p:cNvSpPr>
          <p:nvPr/>
        </p:nvSpPr>
        <p:spPr bwMode="auto">
          <a:xfrm>
            <a:off x="6063732" y="2784872"/>
            <a:ext cx="134541" cy="134541"/>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pic>
        <p:nvPicPr>
          <p:cNvPr id="41" name="Picture 29" descr="txp_fig"/>
          <p:cNvPicPr>
            <a:picLocks noChangeAspect="1" noChangeArrowheads="1"/>
          </p:cNvPicPr>
          <p:nvPr>
            <p:custDataLst>
              <p:tags r:id="rId3"/>
            </p:custDataLst>
          </p:nvPr>
        </p:nvPicPr>
        <p:blipFill>
          <a:blip r:embed="rId11" cstate="print"/>
          <a:srcRect/>
          <a:stretch>
            <a:fillRect/>
          </a:stretch>
        </p:blipFill>
        <p:spPr bwMode="auto">
          <a:xfrm>
            <a:off x="5835131" y="2727721"/>
            <a:ext cx="144066" cy="120254"/>
          </a:xfrm>
          <a:prstGeom prst="rect">
            <a:avLst/>
          </a:prstGeom>
          <a:noFill/>
          <a:ln w="9525">
            <a:noFill/>
            <a:miter lim="800000"/>
            <a:headEnd/>
            <a:tailEnd/>
          </a:ln>
        </p:spPr>
      </p:pic>
      <p:pic>
        <p:nvPicPr>
          <p:cNvPr id="42" name="Picture 41" descr="txp_fig"/>
          <p:cNvPicPr>
            <a:picLocks noChangeAspect="1"/>
          </p:cNvPicPr>
          <p:nvPr>
            <p:custDataLst>
              <p:tags r:id="rId4"/>
            </p:custDataLst>
          </p:nvPr>
        </p:nvPicPr>
        <p:blipFill>
          <a:blip r:embed="rId12" cstate="print"/>
          <a:stretch>
            <a:fillRect/>
          </a:stretch>
        </p:blipFill>
        <p:spPr bwMode="auto">
          <a:xfrm>
            <a:off x="7750728" y="3518445"/>
            <a:ext cx="193122" cy="180826"/>
          </a:xfrm>
          <a:prstGeom prst="rect">
            <a:avLst/>
          </a:prstGeom>
          <a:noFill/>
          <a:ln/>
          <a:effectLst/>
        </p:spPr>
      </p:pic>
      <p:sp>
        <p:nvSpPr>
          <p:cNvPr id="46" name="Oval 45"/>
          <p:cNvSpPr/>
          <p:nvPr/>
        </p:nvSpPr>
        <p:spPr>
          <a:xfrm rot="1800000">
            <a:off x="5501439" y="2561703"/>
            <a:ext cx="716152" cy="116644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pic>
        <p:nvPicPr>
          <p:cNvPr id="29" name="Picture 28" descr="txp_fig"/>
          <p:cNvPicPr>
            <a:picLocks noChangeAspect="1"/>
          </p:cNvPicPr>
          <p:nvPr>
            <p:custDataLst>
              <p:tags r:id="rId5"/>
            </p:custDataLst>
          </p:nvPr>
        </p:nvPicPr>
        <p:blipFill>
          <a:blip r:embed="rId13" cstate="print"/>
          <a:stretch>
            <a:fillRect/>
          </a:stretch>
        </p:blipFill>
        <p:spPr bwMode="auto">
          <a:xfrm>
            <a:off x="4298324" y="5257801"/>
            <a:ext cx="1458438" cy="238889"/>
          </a:xfrm>
          <a:prstGeom prst="rect">
            <a:avLst/>
          </a:prstGeom>
          <a:noFill/>
          <a:ln/>
          <a:effectLst/>
        </p:spPr>
      </p:pic>
      <p:sp>
        <p:nvSpPr>
          <p:cNvPr id="48" name="TextBox 47"/>
          <p:cNvSpPr txBox="1"/>
          <p:nvPr/>
        </p:nvSpPr>
        <p:spPr>
          <a:xfrm>
            <a:off x="6858000" y="5163333"/>
            <a:ext cx="2286000" cy="392415"/>
          </a:xfrm>
          <a:prstGeom prst="rect">
            <a:avLst/>
          </a:prstGeom>
          <a:noFill/>
        </p:spPr>
        <p:txBody>
          <a:bodyPr wrap="square" rtlCol="0">
            <a:spAutoFit/>
          </a:bodyPr>
          <a:lstStyle/>
          <a:p>
            <a:r>
              <a:rPr lang="en-US" sz="1950" dirty="0">
                <a:latin typeface="Calibri"/>
                <a:cs typeface="Calibri"/>
              </a:rPr>
              <a:t>h = 0 at a goal</a:t>
            </a:r>
          </a:p>
        </p:txBody>
      </p:sp>
      <p:pic>
        <p:nvPicPr>
          <p:cNvPr id="26" name="Picture 25" descr="txp_fig"/>
          <p:cNvPicPr>
            <a:picLocks noChangeAspect="1"/>
          </p:cNvPicPr>
          <p:nvPr>
            <p:custDataLst>
              <p:tags r:id="rId6"/>
            </p:custDataLst>
          </p:nvPr>
        </p:nvPicPr>
        <p:blipFill>
          <a:blip r:embed="rId14" cstate="print"/>
          <a:stretch>
            <a:fillRect/>
          </a:stretch>
        </p:blipFill>
        <p:spPr bwMode="auto">
          <a:xfrm>
            <a:off x="5486400" y="3257550"/>
            <a:ext cx="193363" cy="193363"/>
          </a:xfrm>
          <a:prstGeom prst="rect">
            <a:avLst/>
          </a:prstGeom>
          <a:noFill/>
          <a:ln/>
          <a:effectLst/>
        </p:spPr>
      </p:pic>
      <p:sp>
        <p:nvSpPr>
          <p:cNvPr id="30" name="TextBox 29"/>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5824422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233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823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82339">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82339">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21" grpId="0"/>
      <p:bldP spid="24" grpId="0"/>
      <p:bldP spid="27" grpId="0" animBg="1"/>
      <p:bldP spid="40" grpId="0" animBg="1"/>
      <p:bldP spid="46" grpId="0" animBg="1"/>
      <p:bldP spid="4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ular Callout 53"/>
          <p:cNvSpPr/>
          <p:nvPr/>
        </p:nvSpPr>
        <p:spPr>
          <a:xfrm>
            <a:off x="4171950" y="4286250"/>
            <a:ext cx="4800600" cy="1028700"/>
          </a:xfrm>
          <a:prstGeom prst="wedgeRoundRectCallout">
            <a:avLst>
              <a:gd name="adj1" fmla="val -75813"/>
              <a:gd name="adj2" fmla="val -77449"/>
              <a:gd name="adj3" fmla="val 16667"/>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sp>
        <p:nvSpPr>
          <p:cNvPr id="19459" name="Rectangle 2"/>
          <p:cNvSpPr>
            <a:spLocks noGrp="1" noChangeArrowheads="1"/>
          </p:cNvSpPr>
          <p:nvPr>
            <p:ph type="title"/>
          </p:nvPr>
        </p:nvSpPr>
        <p:spPr/>
        <p:txBody>
          <a:bodyPr/>
          <a:lstStyle/>
          <a:p>
            <a:r>
              <a:rPr lang="en-US" dirty="0">
                <a:latin typeface="Calibri"/>
                <a:cs typeface="Calibri"/>
              </a:rPr>
              <a:t>Optimality of A* Tree Search: Blocking</a:t>
            </a:r>
            <a:endParaRPr lang="en-US" dirty="0" smtClean="0">
              <a:latin typeface="Calibri"/>
              <a:cs typeface="Calibri"/>
            </a:endParaRPr>
          </a:p>
        </p:txBody>
      </p:sp>
      <p:sp>
        <p:nvSpPr>
          <p:cNvPr id="782339" name="Rectangle 3"/>
          <p:cNvSpPr>
            <a:spLocks noGrp="1" noChangeArrowheads="1"/>
          </p:cNvSpPr>
          <p:nvPr>
            <p:ph idx="1"/>
          </p:nvPr>
        </p:nvSpPr>
        <p:spPr>
          <a:xfrm>
            <a:off x="342900" y="1920478"/>
            <a:ext cx="3992910" cy="3394472"/>
          </a:xfrm>
        </p:spPr>
        <p:txBody>
          <a:bodyPr/>
          <a:lstStyle/>
          <a:p>
            <a:pPr eaLnBrk="1" hangingPunct="1">
              <a:buFont typeface="Wingdings" pitchFamily="2" charset="2"/>
              <a:buNone/>
            </a:pPr>
            <a:r>
              <a:rPr lang="en-US" sz="1800" dirty="0">
                <a:latin typeface="Calibri"/>
                <a:cs typeface="Calibri"/>
              </a:rPr>
              <a:t>Proof:</a:t>
            </a:r>
          </a:p>
          <a:p>
            <a:pPr eaLnBrk="1" hangingPunct="1"/>
            <a:r>
              <a:rPr lang="en-US" sz="1800" dirty="0">
                <a:latin typeface="Calibri"/>
                <a:cs typeface="Calibri"/>
              </a:rPr>
              <a:t>Imagine B is on the fringe</a:t>
            </a:r>
          </a:p>
          <a:p>
            <a:r>
              <a:rPr lang="en-US" sz="1800" dirty="0">
                <a:latin typeface="Calibri"/>
                <a:cs typeface="Calibri"/>
              </a:rPr>
              <a:t>Some ancestor </a:t>
            </a:r>
            <a:r>
              <a:rPr lang="en-US" sz="1800" i="1" dirty="0">
                <a:latin typeface="Calibri"/>
                <a:cs typeface="Calibri"/>
              </a:rPr>
              <a:t>n</a:t>
            </a:r>
            <a:r>
              <a:rPr lang="en-US" sz="1800" dirty="0">
                <a:latin typeface="Calibri"/>
                <a:cs typeface="Calibri"/>
              </a:rPr>
              <a:t> of A is on the fringe, too (maybe A!)</a:t>
            </a:r>
          </a:p>
          <a:p>
            <a:pPr eaLnBrk="1" hangingPunct="1"/>
            <a:r>
              <a:rPr lang="en-US" sz="1800" dirty="0">
                <a:latin typeface="Calibri"/>
                <a:cs typeface="Calibri"/>
              </a:rPr>
              <a:t>Claim: </a:t>
            </a:r>
            <a:r>
              <a:rPr lang="en-US" sz="1800" i="1" dirty="0">
                <a:latin typeface="Calibri"/>
                <a:cs typeface="Calibri"/>
              </a:rPr>
              <a:t>n</a:t>
            </a:r>
            <a:r>
              <a:rPr lang="en-US" sz="1800" dirty="0">
                <a:latin typeface="Calibri"/>
                <a:cs typeface="Calibri"/>
              </a:rPr>
              <a:t> will be expanded before B</a:t>
            </a:r>
          </a:p>
          <a:p>
            <a:pPr marL="685782" lvl="1" indent="-342900" eaLnBrk="1" hangingPunct="1">
              <a:buFont typeface="+mj-lt"/>
              <a:buAutoNum type="arabicPeriod"/>
            </a:pPr>
            <a:r>
              <a:rPr lang="en-US" sz="1800" dirty="0">
                <a:latin typeface="Calibri"/>
                <a:cs typeface="Calibri"/>
              </a:rPr>
              <a:t>f(n) is less or equal to f(A)</a:t>
            </a:r>
          </a:p>
          <a:p>
            <a:pPr marL="685782" lvl="1" indent="-342900" eaLnBrk="1" hangingPunct="1">
              <a:buFont typeface="+mj-lt"/>
              <a:buAutoNum type="arabicPeriod"/>
            </a:pPr>
            <a:r>
              <a:rPr lang="en-US" sz="1800" dirty="0">
                <a:latin typeface="Calibri"/>
                <a:cs typeface="Calibri"/>
              </a:rPr>
              <a:t>f(A) is less than f(B)</a:t>
            </a:r>
          </a:p>
        </p:txBody>
      </p:sp>
      <p:pic>
        <p:nvPicPr>
          <p:cNvPr id="27" name="Picture 26" descr="txp_fig"/>
          <p:cNvPicPr>
            <a:picLocks noChangeAspect="1"/>
          </p:cNvPicPr>
          <p:nvPr>
            <p:custDataLst>
              <p:tags r:id="rId1"/>
            </p:custDataLst>
          </p:nvPr>
        </p:nvPicPr>
        <p:blipFill>
          <a:blip r:embed="rId7" cstate="print"/>
          <a:stretch>
            <a:fillRect/>
          </a:stretch>
        </p:blipFill>
        <p:spPr bwMode="auto">
          <a:xfrm>
            <a:off x="4884167" y="4873467"/>
            <a:ext cx="1447642" cy="239001"/>
          </a:xfrm>
          <a:prstGeom prst="rect">
            <a:avLst/>
          </a:prstGeom>
          <a:noFill/>
          <a:ln/>
          <a:effectLst/>
        </p:spPr>
      </p:pic>
      <p:pic>
        <p:nvPicPr>
          <p:cNvPr id="24" name="Picture 23" descr="txp_fig"/>
          <p:cNvPicPr>
            <a:picLocks noChangeAspect="1"/>
          </p:cNvPicPr>
          <p:nvPr>
            <p:custDataLst>
              <p:tags r:id="rId2"/>
            </p:custDataLst>
          </p:nvPr>
        </p:nvPicPr>
        <p:blipFill>
          <a:blip r:embed="rId8" cstate="print"/>
          <a:stretch>
            <a:fillRect/>
          </a:stretch>
        </p:blipFill>
        <p:spPr bwMode="auto">
          <a:xfrm>
            <a:off x="4873099" y="4518659"/>
            <a:ext cx="1435601" cy="239028"/>
          </a:xfrm>
          <a:prstGeom prst="rect">
            <a:avLst/>
          </a:prstGeom>
          <a:noFill/>
          <a:ln/>
          <a:effectLst/>
        </p:spPr>
      </p:pic>
      <p:sp>
        <p:nvSpPr>
          <p:cNvPr id="25" name="TextBox 24"/>
          <p:cNvSpPr txBox="1"/>
          <p:nvPr/>
        </p:nvSpPr>
        <p:spPr>
          <a:xfrm>
            <a:off x="6972300" y="4446458"/>
            <a:ext cx="2286000" cy="392415"/>
          </a:xfrm>
          <a:prstGeom prst="rect">
            <a:avLst/>
          </a:prstGeom>
          <a:noFill/>
        </p:spPr>
        <p:txBody>
          <a:bodyPr wrap="square" rtlCol="0">
            <a:spAutoFit/>
          </a:bodyPr>
          <a:lstStyle/>
          <a:p>
            <a:r>
              <a:rPr lang="en-US" sz="1950" dirty="0">
                <a:latin typeface="Calibri"/>
                <a:cs typeface="Calibri"/>
              </a:rPr>
              <a:t>B is suboptimal</a:t>
            </a:r>
          </a:p>
        </p:txBody>
      </p:sp>
      <p:sp>
        <p:nvSpPr>
          <p:cNvPr id="26" name="TextBox 25"/>
          <p:cNvSpPr txBox="1"/>
          <p:nvPr/>
        </p:nvSpPr>
        <p:spPr>
          <a:xfrm>
            <a:off x="6972300" y="4789358"/>
            <a:ext cx="2286000" cy="392415"/>
          </a:xfrm>
          <a:prstGeom prst="rect">
            <a:avLst/>
          </a:prstGeom>
          <a:noFill/>
        </p:spPr>
        <p:txBody>
          <a:bodyPr wrap="square" rtlCol="0">
            <a:spAutoFit/>
          </a:bodyPr>
          <a:lstStyle/>
          <a:p>
            <a:r>
              <a:rPr lang="en-US" sz="1950" dirty="0">
                <a:latin typeface="Calibri"/>
                <a:cs typeface="Calibri"/>
              </a:rPr>
              <a:t>h = 0 at a goal</a:t>
            </a:r>
          </a:p>
        </p:txBody>
      </p:sp>
      <p:sp>
        <p:nvSpPr>
          <p:cNvPr id="29" name="Freeform 34"/>
          <p:cNvSpPr>
            <a:spLocks/>
          </p:cNvSpPr>
          <p:nvPr/>
        </p:nvSpPr>
        <p:spPr bwMode="auto">
          <a:xfrm>
            <a:off x="6150649" y="2010966"/>
            <a:ext cx="1448990" cy="1778794"/>
          </a:xfrm>
          <a:custGeom>
            <a:avLst/>
            <a:gdLst>
              <a:gd name="T0" fmla="*/ 2147483647 w 1217"/>
              <a:gd name="T1" fmla="*/ 0 h 1494"/>
              <a:gd name="T2" fmla="*/ 0 w 1217"/>
              <a:gd name="T3" fmla="*/ 2147483647 h 1494"/>
              <a:gd name="T4" fmla="*/ 2147483647 w 1217"/>
              <a:gd name="T5" fmla="*/ 2147483647 h 1494"/>
              <a:gd name="T6" fmla="*/ 2147483647 w 1217"/>
              <a:gd name="T7" fmla="*/ 2147483647 h 1494"/>
              <a:gd name="T8" fmla="*/ 2147483647 w 1217"/>
              <a:gd name="T9" fmla="*/ 2147483647 h 1494"/>
              <a:gd name="T10" fmla="*/ 2147483647 w 1217"/>
              <a:gd name="T11" fmla="*/ 2147483647 h 1494"/>
              <a:gd name="T12" fmla="*/ 2147483647 w 1217"/>
              <a:gd name="T13" fmla="*/ 0 h 1494"/>
              <a:gd name="T14" fmla="*/ 0 60000 65536"/>
              <a:gd name="T15" fmla="*/ 0 60000 65536"/>
              <a:gd name="T16" fmla="*/ 0 60000 65536"/>
              <a:gd name="T17" fmla="*/ 0 60000 65536"/>
              <a:gd name="T18" fmla="*/ 0 60000 65536"/>
              <a:gd name="T19" fmla="*/ 0 60000 65536"/>
              <a:gd name="T20" fmla="*/ 0 60000 65536"/>
              <a:gd name="T21" fmla="*/ 0 w 1217"/>
              <a:gd name="T22" fmla="*/ 0 h 1494"/>
              <a:gd name="T23" fmla="*/ 1217 w 1217"/>
              <a:gd name="T24" fmla="*/ 1494 h 1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7" h="1494">
                <a:moveTo>
                  <a:pt x="386" y="0"/>
                </a:moveTo>
                <a:cubicBezTo>
                  <a:pt x="322" y="114"/>
                  <a:pt x="196" y="352"/>
                  <a:pt x="0" y="682"/>
                </a:cubicBezTo>
                <a:cubicBezTo>
                  <a:pt x="56" y="829"/>
                  <a:pt x="128" y="798"/>
                  <a:pt x="196" y="857"/>
                </a:cubicBezTo>
                <a:cubicBezTo>
                  <a:pt x="264" y="916"/>
                  <a:pt x="308" y="996"/>
                  <a:pt x="407" y="1034"/>
                </a:cubicBezTo>
                <a:cubicBezTo>
                  <a:pt x="506" y="1072"/>
                  <a:pt x="667" y="1035"/>
                  <a:pt x="791" y="1082"/>
                </a:cubicBezTo>
                <a:cubicBezTo>
                  <a:pt x="915" y="1129"/>
                  <a:pt x="1217" y="1494"/>
                  <a:pt x="1152" y="1314"/>
                </a:cubicBezTo>
                <a:cubicBezTo>
                  <a:pt x="1087" y="1134"/>
                  <a:pt x="557" y="274"/>
                  <a:pt x="400" y="0"/>
                </a:cubicBezTo>
              </a:path>
            </a:pathLst>
          </a:custGeom>
          <a:solidFill>
            <a:srgbClr val="C0C0C0"/>
          </a:solidFill>
          <a:ln w="9525">
            <a:solidFill>
              <a:schemeClr val="tx1"/>
            </a:solidFill>
            <a:prstDash val="dash"/>
            <a:round/>
            <a:headEnd/>
            <a:tailEnd/>
          </a:ln>
        </p:spPr>
        <p:txBody>
          <a:bodyPr lIns="68579" tIns="34289" rIns="68579" bIns="34289"/>
          <a:lstStyle/>
          <a:p>
            <a:endParaRPr lang="en-US" sz="2400">
              <a:latin typeface="Calibri"/>
              <a:cs typeface="Calibri"/>
            </a:endParaRPr>
          </a:p>
        </p:txBody>
      </p:sp>
      <p:sp>
        <p:nvSpPr>
          <p:cNvPr id="30" name="Freeform 12"/>
          <p:cNvSpPr>
            <a:spLocks/>
          </p:cNvSpPr>
          <p:nvPr/>
        </p:nvSpPr>
        <p:spPr bwMode="auto">
          <a:xfrm>
            <a:off x="5538667" y="1995489"/>
            <a:ext cx="2195513" cy="1915715"/>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44" name="Oval 13"/>
          <p:cNvSpPr>
            <a:spLocks noChangeArrowheads="1"/>
          </p:cNvSpPr>
          <p:nvPr/>
        </p:nvSpPr>
        <p:spPr bwMode="auto">
          <a:xfrm>
            <a:off x="6380438" y="2262188"/>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5" name="Oval 14"/>
          <p:cNvSpPr>
            <a:spLocks noChangeArrowheads="1"/>
          </p:cNvSpPr>
          <p:nvPr/>
        </p:nvSpPr>
        <p:spPr bwMode="auto">
          <a:xfrm>
            <a:off x="6737626" y="2255044"/>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6" name="Text Box 15"/>
          <p:cNvSpPr txBox="1">
            <a:spLocks noChangeArrowheads="1"/>
          </p:cNvSpPr>
          <p:nvPr/>
        </p:nvSpPr>
        <p:spPr bwMode="auto">
          <a:xfrm>
            <a:off x="6478069" y="2150269"/>
            <a:ext cx="205979"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47" name="Oval 16"/>
          <p:cNvSpPr>
            <a:spLocks noChangeArrowheads="1"/>
          </p:cNvSpPr>
          <p:nvPr/>
        </p:nvSpPr>
        <p:spPr bwMode="auto">
          <a:xfrm>
            <a:off x="7492482" y="35278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8" name="Oval 17"/>
          <p:cNvSpPr>
            <a:spLocks noChangeArrowheads="1"/>
          </p:cNvSpPr>
          <p:nvPr/>
        </p:nvSpPr>
        <p:spPr bwMode="auto">
          <a:xfrm>
            <a:off x="5777982" y="32992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9" name="Oval 21"/>
          <p:cNvSpPr>
            <a:spLocks noChangeArrowheads="1"/>
          </p:cNvSpPr>
          <p:nvPr/>
        </p:nvSpPr>
        <p:spPr bwMode="auto">
          <a:xfrm>
            <a:off x="6554270" y="1943101"/>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50" name="Oval 27"/>
          <p:cNvSpPr>
            <a:spLocks noChangeArrowheads="1"/>
          </p:cNvSpPr>
          <p:nvPr/>
        </p:nvSpPr>
        <p:spPr bwMode="auto">
          <a:xfrm>
            <a:off x="6063732" y="2784872"/>
            <a:ext cx="134541" cy="134541"/>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pic>
        <p:nvPicPr>
          <p:cNvPr id="51" name="Picture 29" descr="txp_fig"/>
          <p:cNvPicPr>
            <a:picLocks noChangeAspect="1" noChangeArrowheads="1"/>
          </p:cNvPicPr>
          <p:nvPr>
            <p:custDataLst>
              <p:tags r:id="rId3"/>
            </p:custDataLst>
          </p:nvPr>
        </p:nvPicPr>
        <p:blipFill>
          <a:blip r:embed="rId9" cstate="print"/>
          <a:srcRect/>
          <a:stretch>
            <a:fillRect/>
          </a:stretch>
        </p:blipFill>
        <p:spPr bwMode="auto">
          <a:xfrm>
            <a:off x="5835131" y="2727721"/>
            <a:ext cx="144066" cy="120254"/>
          </a:xfrm>
          <a:prstGeom prst="rect">
            <a:avLst/>
          </a:prstGeom>
          <a:noFill/>
          <a:ln w="9525">
            <a:noFill/>
            <a:miter lim="800000"/>
            <a:headEnd/>
            <a:tailEnd/>
          </a:ln>
        </p:spPr>
      </p:pic>
      <p:pic>
        <p:nvPicPr>
          <p:cNvPr id="52" name="Picture 51" descr="txp_fig"/>
          <p:cNvPicPr>
            <a:picLocks noChangeAspect="1"/>
          </p:cNvPicPr>
          <p:nvPr>
            <p:custDataLst>
              <p:tags r:id="rId4"/>
            </p:custDataLst>
          </p:nvPr>
        </p:nvPicPr>
        <p:blipFill>
          <a:blip r:embed="rId10" cstate="print"/>
          <a:stretch>
            <a:fillRect/>
          </a:stretch>
        </p:blipFill>
        <p:spPr bwMode="auto">
          <a:xfrm>
            <a:off x="7750728" y="3518445"/>
            <a:ext cx="193122" cy="180826"/>
          </a:xfrm>
          <a:prstGeom prst="rect">
            <a:avLst/>
          </a:prstGeom>
          <a:noFill/>
          <a:ln/>
          <a:effectLst/>
        </p:spPr>
      </p:pic>
      <p:sp>
        <p:nvSpPr>
          <p:cNvPr id="56" name="Oval 55"/>
          <p:cNvSpPr/>
          <p:nvPr/>
        </p:nvSpPr>
        <p:spPr>
          <a:xfrm rot="359986">
            <a:off x="5280714" y="3121546"/>
            <a:ext cx="2902615" cy="71299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pic>
        <p:nvPicPr>
          <p:cNvPr id="23" name="Picture 22" descr="txp_fig"/>
          <p:cNvPicPr>
            <a:picLocks noChangeAspect="1"/>
          </p:cNvPicPr>
          <p:nvPr>
            <p:custDataLst>
              <p:tags r:id="rId5"/>
            </p:custDataLst>
          </p:nvPr>
        </p:nvPicPr>
        <p:blipFill>
          <a:blip r:embed="rId11" cstate="print"/>
          <a:stretch>
            <a:fillRect/>
          </a:stretch>
        </p:blipFill>
        <p:spPr bwMode="auto">
          <a:xfrm>
            <a:off x="5486400" y="3257550"/>
            <a:ext cx="193363" cy="193363"/>
          </a:xfrm>
          <a:prstGeom prst="rect">
            <a:avLst/>
          </a:prstGeom>
          <a:noFill/>
          <a:ln/>
          <a:effectLst/>
        </p:spPr>
      </p:pic>
      <p:sp>
        <p:nvSpPr>
          <p:cNvPr id="22" name="TextBox 21"/>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6694449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2339">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25" grpId="0"/>
      <p:bldP spid="26" grpId="0"/>
      <p:bldP spid="5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ular Callout 53"/>
          <p:cNvSpPr/>
          <p:nvPr/>
        </p:nvSpPr>
        <p:spPr>
          <a:xfrm>
            <a:off x="5543550" y="4457700"/>
            <a:ext cx="2800350" cy="685800"/>
          </a:xfrm>
          <a:prstGeom prst="wedgeRoundRectCallout">
            <a:avLst>
              <a:gd name="adj1" fmla="val -136734"/>
              <a:gd name="adj2" fmla="val -61080"/>
              <a:gd name="adj3" fmla="val 16667"/>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sp>
        <p:nvSpPr>
          <p:cNvPr id="19459" name="Rectangle 2"/>
          <p:cNvSpPr>
            <a:spLocks noGrp="1" noChangeArrowheads="1"/>
          </p:cNvSpPr>
          <p:nvPr>
            <p:ph type="title"/>
          </p:nvPr>
        </p:nvSpPr>
        <p:spPr/>
        <p:txBody>
          <a:bodyPr/>
          <a:lstStyle/>
          <a:p>
            <a:r>
              <a:rPr lang="en-US" dirty="0">
                <a:latin typeface="Calibri"/>
                <a:cs typeface="Calibri"/>
              </a:rPr>
              <a:t>Optimality of A* Tree Search: Blocking</a:t>
            </a:r>
            <a:endParaRPr lang="en-US" dirty="0" smtClean="0">
              <a:latin typeface="Calibri"/>
              <a:cs typeface="Calibri"/>
            </a:endParaRPr>
          </a:p>
        </p:txBody>
      </p:sp>
      <p:sp>
        <p:nvSpPr>
          <p:cNvPr id="782339" name="Rectangle 3"/>
          <p:cNvSpPr>
            <a:spLocks noGrp="1" noChangeArrowheads="1"/>
          </p:cNvSpPr>
          <p:nvPr>
            <p:ph idx="1"/>
          </p:nvPr>
        </p:nvSpPr>
        <p:spPr>
          <a:xfrm>
            <a:off x="342899" y="1920478"/>
            <a:ext cx="3924301" cy="3394472"/>
          </a:xfrm>
        </p:spPr>
        <p:txBody>
          <a:bodyPr/>
          <a:lstStyle/>
          <a:p>
            <a:pPr eaLnBrk="1" hangingPunct="1">
              <a:buFont typeface="Wingdings" pitchFamily="2" charset="2"/>
              <a:buNone/>
            </a:pPr>
            <a:r>
              <a:rPr lang="en-US" sz="1800" dirty="0">
                <a:latin typeface="Calibri"/>
                <a:cs typeface="Calibri"/>
              </a:rPr>
              <a:t>Proof:</a:t>
            </a:r>
          </a:p>
          <a:p>
            <a:pPr eaLnBrk="1" hangingPunct="1"/>
            <a:r>
              <a:rPr lang="en-US" sz="1800" dirty="0">
                <a:latin typeface="Calibri"/>
                <a:cs typeface="Calibri"/>
              </a:rPr>
              <a:t>Imagine B is on the fringe</a:t>
            </a:r>
          </a:p>
          <a:p>
            <a:r>
              <a:rPr lang="en-US" sz="1800" dirty="0">
                <a:latin typeface="Calibri"/>
                <a:cs typeface="Calibri"/>
              </a:rPr>
              <a:t>Some ancestor </a:t>
            </a:r>
            <a:r>
              <a:rPr lang="en-US" sz="1800" i="1" dirty="0">
                <a:latin typeface="Calibri"/>
                <a:cs typeface="Calibri"/>
              </a:rPr>
              <a:t>n</a:t>
            </a:r>
            <a:r>
              <a:rPr lang="en-US" sz="1800" dirty="0">
                <a:latin typeface="Calibri"/>
                <a:cs typeface="Calibri"/>
              </a:rPr>
              <a:t> of A is on the fringe, too (maybe A!)</a:t>
            </a:r>
          </a:p>
          <a:p>
            <a:pPr eaLnBrk="1" hangingPunct="1"/>
            <a:r>
              <a:rPr lang="en-US" sz="1800" dirty="0">
                <a:latin typeface="Calibri"/>
                <a:cs typeface="Calibri"/>
              </a:rPr>
              <a:t>Claim: </a:t>
            </a:r>
            <a:r>
              <a:rPr lang="en-US" sz="1800" i="1" dirty="0">
                <a:latin typeface="Calibri"/>
                <a:cs typeface="Calibri"/>
              </a:rPr>
              <a:t>n</a:t>
            </a:r>
            <a:r>
              <a:rPr lang="en-US" sz="1800" dirty="0">
                <a:latin typeface="Calibri"/>
                <a:cs typeface="Calibri"/>
              </a:rPr>
              <a:t> will be expanded before B</a:t>
            </a:r>
          </a:p>
          <a:p>
            <a:pPr marL="685782" lvl="1" indent="-342900" eaLnBrk="1" hangingPunct="1">
              <a:buFont typeface="+mj-lt"/>
              <a:buAutoNum type="arabicPeriod"/>
            </a:pPr>
            <a:r>
              <a:rPr lang="en-US" sz="1800" dirty="0">
                <a:latin typeface="Calibri"/>
                <a:cs typeface="Calibri"/>
              </a:rPr>
              <a:t>f(n) is less or equal to f(A)</a:t>
            </a:r>
          </a:p>
          <a:p>
            <a:pPr marL="685782" lvl="1" indent="-342900" eaLnBrk="1" hangingPunct="1">
              <a:buFont typeface="+mj-lt"/>
              <a:buAutoNum type="arabicPeriod"/>
            </a:pPr>
            <a:r>
              <a:rPr lang="en-US" sz="1800" dirty="0">
                <a:latin typeface="Calibri"/>
                <a:cs typeface="Calibri"/>
              </a:rPr>
              <a:t>f(A) is less than f(B)</a:t>
            </a:r>
          </a:p>
          <a:p>
            <a:pPr marL="685782" lvl="1" indent="-342900" eaLnBrk="1" hangingPunct="1">
              <a:buFont typeface="+mj-lt"/>
              <a:buAutoNum type="arabicPeriod"/>
            </a:pPr>
            <a:r>
              <a:rPr lang="en-US" sz="1800" dirty="0">
                <a:latin typeface="Calibri"/>
                <a:cs typeface="Calibri"/>
              </a:rPr>
              <a:t> </a:t>
            </a:r>
            <a:r>
              <a:rPr lang="en-US" sz="1800" i="1" dirty="0">
                <a:latin typeface="Calibri"/>
                <a:cs typeface="Calibri"/>
              </a:rPr>
              <a:t>n</a:t>
            </a:r>
            <a:r>
              <a:rPr lang="en-US" sz="1800" dirty="0">
                <a:latin typeface="Calibri"/>
                <a:cs typeface="Calibri"/>
              </a:rPr>
              <a:t> expands before B</a:t>
            </a:r>
          </a:p>
          <a:p>
            <a:pPr eaLnBrk="1" hangingPunct="1"/>
            <a:r>
              <a:rPr lang="en-US" sz="1800" dirty="0">
                <a:latin typeface="Calibri"/>
                <a:cs typeface="Calibri"/>
              </a:rPr>
              <a:t>All ancestors of A expand before B</a:t>
            </a:r>
          </a:p>
          <a:p>
            <a:pPr eaLnBrk="1" hangingPunct="1"/>
            <a:r>
              <a:rPr lang="en-US" sz="1800" dirty="0">
                <a:latin typeface="Calibri"/>
                <a:cs typeface="Calibri"/>
              </a:rPr>
              <a:t>A expands before B</a:t>
            </a:r>
          </a:p>
          <a:p>
            <a:pPr eaLnBrk="1" hangingPunct="1"/>
            <a:r>
              <a:rPr lang="en-US" sz="1800" dirty="0">
                <a:latin typeface="Calibri"/>
                <a:cs typeface="Calibri"/>
              </a:rPr>
              <a:t>A* search is optimal</a:t>
            </a:r>
          </a:p>
        </p:txBody>
      </p:sp>
      <p:pic>
        <p:nvPicPr>
          <p:cNvPr id="19" name="Picture 18" descr="txp_fig"/>
          <p:cNvPicPr>
            <a:picLocks noChangeAspect="1"/>
          </p:cNvPicPr>
          <p:nvPr>
            <p:custDataLst>
              <p:tags r:id="rId1"/>
            </p:custDataLst>
          </p:nvPr>
        </p:nvPicPr>
        <p:blipFill>
          <a:blip r:embed="rId6" cstate="print"/>
          <a:stretch>
            <a:fillRect/>
          </a:stretch>
        </p:blipFill>
        <p:spPr bwMode="auto">
          <a:xfrm>
            <a:off x="5782252" y="4686301"/>
            <a:ext cx="2333051" cy="239048"/>
          </a:xfrm>
          <a:prstGeom prst="rect">
            <a:avLst/>
          </a:prstGeom>
          <a:noFill/>
          <a:ln/>
          <a:effectLst/>
        </p:spPr>
      </p:pic>
      <p:sp>
        <p:nvSpPr>
          <p:cNvPr id="29" name="Freeform 34"/>
          <p:cNvSpPr>
            <a:spLocks/>
          </p:cNvSpPr>
          <p:nvPr/>
        </p:nvSpPr>
        <p:spPr bwMode="auto">
          <a:xfrm>
            <a:off x="6150649" y="2010966"/>
            <a:ext cx="1448990" cy="1778794"/>
          </a:xfrm>
          <a:custGeom>
            <a:avLst/>
            <a:gdLst>
              <a:gd name="T0" fmla="*/ 2147483647 w 1217"/>
              <a:gd name="T1" fmla="*/ 0 h 1494"/>
              <a:gd name="T2" fmla="*/ 0 w 1217"/>
              <a:gd name="T3" fmla="*/ 2147483647 h 1494"/>
              <a:gd name="T4" fmla="*/ 2147483647 w 1217"/>
              <a:gd name="T5" fmla="*/ 2147483647 h 1494"/>
              <a:gd name="T6" fmla="*/ 2147483647 w 1217"/>
              <a:gd name="T7" fmla="*/ 2147483647 h 1494"/>
              <a:gd name="T8" fmla="*/ 2147483647 w 1217"/>
              <a:gd name="T9" fmla="*/ 2147483647 h 1494"/>
              <a:gd name="T10" fmla="*/ 2147483647 w 1217"/>
              <a:gd name="T11" fmla="*/ 2147483647 h 1494"/>
              <a:gd name="T12" fmla="*/ 2147483647 w 1217"/>
              <a:gd name="T13" fmla="*/ 0 h 1494"/>
              <a:gd name="T14" fmla="*/ 0 60000 65536"/>
              <a:gd name="T15" fmla="*/ 0 60000 65536"/>
              <a:gd name="T16" fmla="*/ 0 60000 65536"/>
              <a:gd name="T17" fmla="*/ 0 60000 65536"/>
              <a:gd name="T18" fmla="*/ 0 60000 65536"/>
              <a:gd name="T19" fmla="*/ 0 60000 65536"/>
              <a:gd name="T20" fmla="*/ 0 60000 65536"/>
              <a:gd name="T21" fmla="*/ 0 w 1217"/>
              <a:gd name="T22" fmla="*/ 0 h 1494"/>
              <a:gd name="T23" fmla="*/ 1217 w 1217"/>
              <a:gd name="T24" fmla="*/ 1494 h 1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7" h="1494">
                <a:moveTo>
                  <a:pt x="386" y="0"/>
                </a:moveTo>
                <a:cubicBezTo>
                  <a:pt x="322" y="114"/>
                  <a:pt x="196" y="352"/>
                  <a:pt x="0" y="682"/>
                </a:cubicBezTo>
                <a:cubicBezTo>
                  <a:pt x="56" y="829"/>
                  <a:pt x="128" y="798"/>
                  <a:pt x="196" y="857"/>
                </a:cubicBezTo>
                <a:cubicBezTo>
                  <a:pt x="264" y="916"/>
                  <a:pt x="308" y="996"/>
                  <a:pt x="407" y="1034"/>
                </a:cubicBezTo>
                <a:cubicBezTo>
                  <a:pt x="506" y="1072"/>
                  <a:pt x="667" y="1035"/>
                  <a:pt x="791" y="1082"/>
                </a:cubicBezTo>
                <a:cubicBezTo>
                  <a:pt x="915" y="1129"/>
                  <a:pt x="1217" y="1494"/>
                  <a:pt x="1152" y="1314"/>
                </a:cubicBezTo>
                <a:cubicBezTo>
                  <a:pt x="1087" y="1134"/>
                  <a:pt x="557" y="274"/>
                  <a:pt x="400" y="0"/>
                </a:cubicBezTo>
              </a:path>
            </a:pathLst>
          </a:custGeom>
          <a:solidFill>
            <a:srgbClr val="C0C0C0"/>
          </a:solidFill>
          <a:ln w="9525">
            <a:solidFill>
              <a:schemeClr val="tx1"/>
            </a:solidFill>
            <a:prstDash val="dash"/>
            <a:round/>
            <a:headEnd/>
            <a:tailEnd/>
          </a:ln>
        </p:spPr>
        <p:txBody>
          <a:bodyPr lIns="68579" tIns="34289" rIns="68579" bIns="34289"/>
          <a:lstStyle/>
          <a:p>
            <a:endParaRPr lang="en-US" sz="2400">
              <a:latin typeface="Calibri"/>
              <a:cs typeface="Calibri"/>
            </a:endParaRPr>
          </a:p>
        </p:txBody>
      </p:sp>
      <p:sp>
        <p:nvSpPr>
          <p:cNvPr id="30" name="Freeform 12"/>
          <p:cNvSpPr>
            <a:spLocks/>
          </p:cNvSpPr>
          <p:nvPr/>
        </p:nvSpPr>
        <p:spPr bwMode="auto">
          <a:xfrm>
            <a:off x="5538667" y="1995489"/>
            <a:ext cx="2195513" cy="1915715"/>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44" name="Oval 13"/>
          <p:cNvSpPr>
            <a:spLocks noChangeArrowheads="1"/>
          </p:cNvSpPr>
          <p:nvPr/>
        </p:nvSpPr>
        <p:spPr bwMode="auto">
          <a:xfrm>
            <a:off x="6380438" y="2262188"/>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5" name="Oval 14"/>
          <p:cNvSpPr>
            <a:spLocks noChangeArrowheads="1"/>
          </p:cNvSpPr>
          <p:nvPr/>
        </p:nvSpPr>
        <p:spPr bwMode="auto">
          <a:xfrm>
            <a:off x="6737626" y="2255044"/>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6" name="Text Box 15"/>
          <p:cNvSpPr txBox="1">
            <a:spLocks noChangeArrowheads="1"/>
          </p:cNvSpPr>
          <p:nvPr/>
        </p:nvSpPr>
        <p:spPr bwMode="auto">
          <a:xfrm>
            <a:off x="6478069" y="2150269"/>
            <a:ext cx="205979"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47" name="Oval 16"/>
          <p:cNvSpPr>
            <a:spLocks noChangeArrowheads="1"/>
          </p:cNvSpPr>
          <p:nvPr/>
        </p:nvSpPr>
        <p:spPr bwMode="auto">
          <a:xfrm>
            <a:off x="7492482" y="35278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8" name="Oval 17"/>
          <p:cNvSpPr>
            <a:spLocks noChangeArrowheads="1"/>
          </p:cNvSpPr>
          <p:nvPr/>
        </p:nvSpPr>
        <p:spPr bwMode="auto">
          <a:xfrm>
            <a:off x="5777982" y="32992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9" name="Oval 21"/>
          <p:cNvSpPr>
            <a:spLocks noChangeArrowheads="1"/>
          </p:cNvSpPr>
          <p:nvPr/>
        </p:nvSpPr>
        <p:spPr bwMode="auto">
          <a:xfrm>
            <a:off x="6554270" y="1943101"/>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50" name="Oval 27"/>
          <p:cNvSpPr>
            <a:spLocks noChangeArrowheads="1"/>
          </p:cNvSpPr>
          <p:nvPr/>
        </p:nvSpPr>
        <p:spPr bwMode="auto">
          <a:xfrm>
            <a:off x="6063732" y="2784872"/>
            <a:ext cx="134541" cy="134541"/>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pic>
        <p:nvPicPr>
          <p:cNvPr id="51" name="Picture 29" descr="txp_fig"/>
          <p:cNvPicPr>
            <a:picLocks noChangeAspect="1" noChangeArrowheads="1"/>
          </p:cNvPicPr>
          <p:nvPr>
            <p:custDataLst>
              <p:tags r:id="rId2"/>
            </p:custDataLst>
          </p:nvPr>
        </p:nvPicPr>
        <p:blipFill>
          <a:blip r:embed="rId7" cstate="print"/>
          <a:srcRect/>
          <a:stretch>
            <a:fillRect/>
          </a:stretch>
        </p:blipFill>
        <p:spPr bwMode="auto">
          <a:xfrm>
            <a:off x="5835131" y="2727721"/>
            <a:ext cx="144066" cy="120254"/>
          </a:xfrm>
          <a:prstGeom prst="rect">
            <a:avLst/>
          </a:prstGeom>
          <a:noFill/>
          <a:ln w="9525">
            <a:noFill/>
            <a:miter lim="800000"/>
            <a:headEnd/>
            <a:tailEnd/>
          </a:ln>
        </p:spPr>
      </p:pic>
      <p:pic>
        <p:nvPicPr>
          <p:cNvPr id="52" name="Picture 51" descr="txp_fig"/>
          <p:cNvPicPr>
            <a:picLocks noChangeAspect="1"/>
          </p:cNvPicPr>
          <p:nvPr>
            <p:custDataLst>
              <p:tags r:id="rId3"/>
            </p:custDataLst>
          </p:nvPr>
        </p:nvPicPr>
        <p:blipFill>
          <a:blip r:embed="rId8" cstate="print"/>
          <a:stretch>
            <a:fillRect/>
          </a:stretch>
        </p:blipFill>
        <p:spPr bwMode="auto">
          <a:xfrm>
            <a:off x="7750728" y="3518445"/>
            <a:ext cx="193122" cy="180826"/>
          </a:xfrm>
          <a:prstGeom prst="rect">
            <a:avLst/>
          </a:prstGeom>
          <a:noFill/>
          <a:ln/>
          <a:effectLst/>
        </p:spPr>
      </p:pic>
      <p:sp>
        <p:nvSpPr>
          <p:cNvPr id="23" name="Oval 22"/>
          <p:cNvSpPr/>
          <p:nvPr/>
        </p:nvSpPr>
        <p:spPr>
          <a:xfrm rot="1372885">
            <a:off x="5480663" y="2846590"/>
            <a:ext cx="2733831" cy="71299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pic>
        <p:nvPicPr>
          <p:cNvPr id="20" name="Picture 19" descr="txp_fig"/>
          <p:cNvPicPr>
            <a:picLocks noChangeAspect="1"/>
          </p:cNvPicPr>
          <p:nvPr>
            <p:custDataLst>
              <p:tags r:id="rId4"/>
            </p:custDataLst>
          </p:nvPr>
        </p:nvPicPr>
        <p:blipFill>
          <a:blip r:embed="rId9" cstate="print"/>
          <a:stretch>
            <a:fillRect/>
          </a:stretch>
        </p:blipFill>
        <p:spPr bwMode="auto">
          <a:xfrm>
            <a:off x="5486400" y="3257550"/>
            <a:ext cx="193363" cy="193363"/>
          </a:xfrm>
          <a:prstGeom prst="rect">
            <a:avLst/>
          </a:prstGeom>
          <a:noFill/>
          <a:ln/>
          <a:effectLst/>
        </p:spPr>
      </p:pic>
      <p:sp>
        <p:nvSpPr>
          <p:cNvPr id="21" name="TextBox 20"/>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4868551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5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9"/>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82339">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82339">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8233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4" grpId="1" animBg="1"/>
      <p:bldP spid="23" grpId="0" animBg="1"/>
      <p:bldP spid="23" grpId="1" animBg="1"/>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0" y="2800350"/>
            <a:ext cx="9144000" cy="857250"/>
          </a:xfrm>
        </p:spPr>
        <p:txBody>
          <a:bodyPr/>
          <a:lstStyle/>
          <a:p>
            <a:pPr eaLnBrk="1" hangingPunct="1"/>
            <a:r>
              <a:rPr lang="en-US" sz="4500" dirty="0"/>
              <a:t>Properties of A*</a:t>
            </a:r>
          </a:p>
        </p:txBody>
      </p:sp>
      <p:sp>
        <p:nvSpPr>
          <p:cNvPr id="3" name="Rectangle 2"/>
          <p:cNvSpPr/>
          <p:nvPr/>
        </p:nvSpPr>
        <p:spPr>
          <a:xfrm>
            <a:off x="0" y="1543050"/>
            <a:ext cx="91440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TextBox 3"/>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454907207"/>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smtClean="0">
                <a:latin typeface="Calibri"/>
                <a:cs typeface="Calibri"/>
              </a:rPr>
              <a:t>Properties of A*</a:t>
            </a:r>
          </a:p>
        </p:txBody>
      </p:sp>
      <p:sp>
        <p:nvSpPr>
          <p:cNvPr id="20483" name="Rectangle 4"/>
          <p:cNvSpPr>
            <a:spLocks noChangeArrowheads="1"/>
          </p:cNvSpPr>
          <p:nvPr/>
        </p:nvSpPr>
        <p:spPr bwMode="auto">
          <a:xfrm>
            <a:off x="350044" y="1938339"/>
            <a:ext cx="6172200" cy="3937397"/>
          </a:xfrm>
          <a:prstGeom prst="rect">
            <a:avLst/>
          </a:prstGeom>
          <a:noFill/>
          <a:ln w="9525">
            <a:noFill/>
            <a:miter lim="800000"/>
            <a:headEnd/>
            <a:tailEnd/>
          </a:ln>
        </p:spPr>
        <p:txBody>
          <a:bodyPr lIns="68579" tIns="34289" rIns="68579" bIns="34289"/>
          <a:lstStyle/>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p:txBody>
      </p:sp>
      <p:sp>
        <p:nvSpPr>
          <p:cNvPr id="20484" name="Freeform 88"/>
          <p:cNvSpPr>
            <a:spLocks/>
          </p:cNvSpPr>
          <p:nvPr/>
        </p:nvSpPr>
        <p:spPr bwMode="auto">
          <a:xfrm>
            <a:off x="2171700" y="2884886"/>
            <a:ext cx="1828800" cy="1572815"/>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20485" name="Freeform 126"/>
          <p:cNvSpPr>
            <a:spLocks/>
          </p:cNvSpPr>
          <p:nvPr/>
        </p:nvSpPr>
        <p:spPr bwMode="auto">
          <a:xfrm>
            <a:off x="2571751" y="2857501"/>
            <a:ext cx="1028666" cy="1198883"/>
          </a:xfrm>
          <a:custGeom>
            <a:avLst/>
            <a:gdLst>
              <a:gd name="T0" fmla="*/ 2147483647 w 769"/>
              <a:gd name="T1" fmla="*/ 0 h 1239"/>
              <a:gd name="T2" fmla="*/ 0 w 769"/>
              <a:gd name="T3" fmla="*/ 2147483647 h 1239"/>
              <a:gd name="T4" fmla="*/ 2147483647 w 769"/>
              <a:gd name="T5" fmla="*/ 2147483647 h 1239"/>
              <a:gd name="T6" fmla="*/ 2147483647 w 769"/>
              <a:gd name="T7" fmla="*/ 2147483647 h 1239"/>
              <a:gd name="T8" fmla="*/ 2147483647 w 769"/>
              <a:gd name="T9" fmla="*/ 2147483647 h 1239"/>
              <a:gd name="T10" fmla="*/ 2147483647 w 769"/>
              <a:gd name="T11" fmla="*/ 2147483647 h 1239"/>
              <a:gd name="T12" fmla="*/ 2147483647 w 769"/>
              <a:gd name="T13" fmla="*/ 2147483647 h 1239"/>
              <a:gd name="T14" fmla="*/ 2147483647 w 769"/>
              <a:gd name="T15" fmla="*/ 0 h 1239"/>
              <a:gd name="T16" fmla="*/ 0 60000 65536"/>
              <a:gd name="T17" fmla="*/ 0 60000 65536"/>
              <a:gd name="T18" fmla="*/ 0 60000 65536"/>
              <a:gd name="T19" fmla="*/ 0 60000 65536"/>
              <a:gd name="T20" fmla="*/ 0 60000 65536"/>
              <a:gd name="T21" fmla="*/ 0 60000 65536"/>
              <a:gd name="T22" fmla="*/ 0 60000 65536"/>
              <a:gd name="T23" fmla="*/ 0 60000 65536"/>
              <a:gd name="T24" fmla="*/ 0 w 769"/>
              <a:gd name="T25" fmla="*/ 0 h 1239"/>
              <a:gd name="T26" fmla="*/ 769 w 769"/>
              <a:gd name="T27" fmla="*/ 1239 h 1239"/>
              <a:gd name="connsiteX0" fmla="*/ 5618 w 11235"/>
              <a:gd name="connsiteY0" fmla="*/ 0 h 10000"/>
              <a:gd name="connsiteX1" fmla="*/ 0 w 11235"/>
              <a:gd name="connsiteY1" fmla="*/ 6199 h 10000"/>
              <a:gd name="connsiteX2" fmla="*/ 1873 w 11235"/>
              <a:gd name="connsiteY2" fmla="*/ 6973 h 10000"/>
              <a:gd name="connsiteX3" fmla="*/ 4993 w 11235"/>
              <a:gd name="connsiteY3" fmla="*/ 7748 h 10000"/>
              <a:gd name="connsiteX4" fmla="*/ 6957 w 11235"/>
              <a:gd name="connsiteY4" fmla="*/ 6538 h 10000"/>
              <a:gd name="connsiteX5" fmla="*/ 9272 w 11235"/>
              <a:gd name="connsiteY5" fmla="*/ 9621 h 10000"/>
              <a:gd name="connsiteX6" fmla="*/ 11235 w 11235"/>
              <a:gd name="connsiteY6" fmla="*/ 6199 h 10000"/>
              <a:gd name="connsiteX7" fmla="*/ 5618 w 11235"/>
              <a:gd name="connsiteY7" fmla="*/ 0 h 10000"/>
              <a:gd name="connsiteX0" fmla="*/ 5618 w 11235"/>
              <a:gd name="connsiteY0" fmla="*/ 0 h 8127"/>
              <a:gd name="connsiteX1" fmla="*/ 0 w 11235"/>
              <a:gd name="connsiteY1" fmla="*/ 6199 h 8127"/>
              <a:gd name="connsiteX2" fmla="*/ 1873 w 11235"/>
              <a:gd name="connsiteY2" fmla="*/ 6973 h 8127"/>
              <a:gd name="connsiteX3" fmla="*/ 4993 w 11235"/>
              <a:gd name="connsiteY3" fmla="*/ 7748 h 8127"/>
              <a:gd name="connsiteX4" fmla="*/ 6957 w 11235"/>
              <a:gd name="connsiteY4" fmla="*/ 6538 h 8127"/>
              <a:gd name="connsiteX5" fmla="*/ 9987 w 11235"/>
              <a:gd name="connsiteY5" fmla="*/ 7748 h 8127"/>
              <a:gd name="connsiteX6" fmla="*/ 11235 w 11235"/>
              <a:gd name="connsiteY6" fmla="*/ 6199 h 8127"/>
              <a:gd name="connsiteX7" fmla="*/ 5618 w 11235"/>
              <a:gd name="connsiteY7" fmla="*/ 0 h 8127"/>
              <a:gd name="connsiteX0" fmla="*/ 5000 w 10000"/>
              <a:gd name="connsiteY0" fmla="*/ 0 h 10000"/>
              <a:gd name="connsiteX1" fmla="*/ 0 w 10000"/>
              <a:gd name="connsiteY1" fmla="*/ 7628 h 10000"/>
              <a:gd name="connsiteX2" fmla="*/ 1667 w 10000"/>
              <a:gd name="connsiteY2" fmla="*/ 9057 h 10000"/>
              <a:gd name="connsiteX3" fmla="*/ 4444 w 10000"/>
              <a:gd name="connsiteY3" fmla="*/ 9534 h 10000"/>
              <a:gd name="connsiteX4" fmla="*/ 6192 w 10000"/>
              <a:gd name="connsiteY4" fmla="*/ 8045 h 10000"/>
              <a:gd name="connsiteX5" fmla="*/ 8889 w 10000"/>
              <a:gd name="connsiteY5" fmla="*/ 9534 h 10000"/>
              <a:gd name="connsiteX6" fmla="*/ 10000 w 10000"/>
              <a:gd name="connsiteY6" fmla="*/ 7628 h 10000"/>
              <a:gd name="connsiteX7" fmla="*/ 5000 w 10000"/>
              <a:gd name="connsiteY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10000">
                <a:moveTo>
                  <a:pt x="5000" y="0"/>
                </a:moveTo>
                <a:lnTo>
                  <a:pt x="0" y="7628"/>
                </a:lnTo>
                <a:lnTo>
                  <a:pt x="1667" y="9057"/>
                </a:lnTo>
                <a:cubicBezTo>
                  <a:pt x="1667" y="9057"/>
                  <a:pt x="3611" y="9851"/>
                  <a:pt x="4444" y="9534"/>
                </a:cubicBezTo>
                <a:cubicBezTo>
                  <a:pt x="5197" y="9872"/>
                  <a:pt x="5452" y="8045"/>
                  <a:pt x="6192" y="8045"/>
                </a:cubicBezTo>
                <a:cubicBezTo>
                  <a:pt x="6933" y="8045"/>
                  <a:pt x="8530" y="10000"/>
                  <a:pt x="8889" y="9534"/>
                </a:cubicBezTo>
                <a:cubicBezTo>
                  <a:pt x="9537" y="8819"/>
                  <a:pt x="9514" y="8243"/>
                  <a:pt x="10000" y="7628"/>
                </a:cubicBezTo>
                <a:lnTo>
                  <a:pt x="5000" y="0"/>
                </a:lnTo>
                <a:close/>
              </a:path>
            </a:pathLst>
          </a:custGeom>
          <a:solidFill>
            <a:srgbClr val="C0C0C0"/>
          </a:solidFill>
          <a:ln w="9525">
            <a:solidFill>
              <a:schemeClr val="tx1"/>
            </a:solidFill>
            <a:round/>
            <a:headEnd/>
            <a:tailEnd/>
          </a:ln>
        </p:spPr>
        <p:txBody>
          <a:bodyPr lIns="68579" tIns="34289" rIns="68579" bIns="34289"/>
          <a:lstStyle/>
          <a:p>
            <a:endParaRPr lang="en-US" sz="2400">
              <a:latin typeface="Calibri"/>
              <a:cs typeface="Calibri"/>
            </a:endParaRPr>
          </a:p>
        </p:txBody>
      </p:sp>
      <p:sp>
        <p:nvSpPr>
          <p:cNvPr id="20486" name="Oval 89"/>
          <p:cNvSpPr>
            <a:spLocks noChangeArrowheads="1"/>
          </p:cNvSpPr>
          <p:nvPr/>
        </p:nvSpPr>
        <p:spPr bwMode="auto">
          <a:xfrm>
            <a:off x="2842024" y="3151585"/>
            <a:ext cx="134540"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487" name="Oval 90"/>
          <p:cNvSpPr>
            <a:spLocks noChangeArrowheads="1"/>
          </p:cNvSpPr>
          <p:nvPr/>
        </p:nvSpPr>
        <p:spPr bwMode="auto">
          <a:xfrm>
            <a:off x="3199210" y="3144442"/>
            <a:ext cx="134540"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488" name="Text Box 91"/>
          <p:cNvSpPr txBox="1">
            <a:spLocks noChangeArrowheads="1"/>
          </p:cNvSpPr>
          <p:nvPr/>
        </p:nvSpPr>
        <p:spPr bwMode="auto">
          <a:xfrm>
            <a:off x="2939655" y="3039667"/>
            <a:ext cx="205978"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20489" name="Freeform 92"/>
          <p:cNvSpPr>
            <a:spLocks/>
          </p:cNvSpPr>
          <p:nvPr/>
        </p:nvSpPr>
        <p:spPr bwMode="auto">
          <a:xfrm>
            <a:off x="2926556" y="3005138"/>
            <a:ext cx="333375" cy="66675"/>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lIns="68579" tIns="34289" rIns="68579" bIns="34289"/>
          <a:lstStyle/>
          <a:p>
            <a:endParaRPr lang="en-US" sz="2400">
              <a:latin typeface="Calibri"/>
              <a:cs typeface="Calibri"/>
            </a:endParaRPr>
          </a:p>
        </p:txBody>
      </p:sp>
      <p:sp>
        <p:nvSpPr>
          <p:cNvPr id="20490" name="Text Box 93"/>
          <p:cNvSpPr txBox="1">
            <a:spLocks noChangeArrowheads="1"/>
          </p:cNvSpPr>
          <p:nvPr/>
        </p:nvSpPr>
        <p:spPr bwMode="auto">
          <a:xfrm>
            <a:off x="3227785" y="2853931"/>
            <a:ext cx="223838"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b</a:t>
            </a:r>
          </a:p>
        </p:txBody>
      </p:sp>
      <p:sp>
        <p:nvSpPr>
          <p:cNvPr id="20491" name="Oval 95"/>
          <p:cNvSpPr>
            <a:spLocks noChangeArrowheads="1"/>
          </p:cNvSpPr>
          <p:nvPr/>
        </p:nvSpPr>
        <p:spPr bwMode="auto">
          <a:xfrm>
            <a:off x="2971801" y="3917156"/>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492" name="Oval 99"/>
          <p:cNvSpPr>
            <a:spLocks noChangeArrowheads="1"/>
          </p:cNvSpPr>
          <p:nvPr/>
        </p:nvSpPr>
        <p:spPr bwMode="auto">
          <a:xfrm>
            <a:off x="3015855" y="2832499"/>
            <a:ext cx="134540"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493" name="Freeform 109"/>
          <p:cNvSpPr>
            <a:spLocks/>
          </p:cNvSpPr>
          <p:nvPr/>
        </p:nvSpPr>
        <p:spPr bwMode="auto">
          <a:xfrm>
            <a:off x="5257800" y="2858692"/>
            <a:ext cx="1828800" cy="1599009"/>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20494" name="Freeform 127"/>
          <p:cNvSpPr>
            <a:spLocks/>
          </p:cNvSpPr>
          <p:nvPr/>
        </p:nvSpPr>
        <p:spPr bwMode="auto">
          <a:xfrm>
            <a:off x="5886458" y="2857500"/>
            <a:ext cx="571501" cy="1143000"/>
          </a:xfrm>
          <a:custGeom>
            <a:avLst/>
            <a:gdLst>
              <a:gd name="T0" fmla="*/ 2147483647 w 591"/>
              <a:gd name="T1" fmla="*/ 0 h 960"/>
              <a:gd name="T2" fmla="*/ 0 w 591"/>
              <a:gd name="T3" fmla="*/ 2147483647 h 960"/>
              <a:gd name="T4" fmla="*/ 2147483647 w 591"/>
              <a:gd name="T5" fmla="*/ 2147483647 h 960"/>
              <a:gd name="T6" fmla="*/ 2147483647 w 591"/>
              <a:gd name="T7" fmla="*/ 2147483647 h 960"/>
              <a:gd name="T8" fmla="*/ 2147483647 w 591"/>
              <a:gd name="T9" fmla="*/ 2147483647 h 960"/>
              <a:gd name="T10" fmla="*/ 2147483647 w 591"/>
              <a:gd name="T11" fmla="*/ 2147483647 h 960"/>
              <a:gd name="T12" fmla="*/ 2147483647 w 591"/>
              <a:gd name="T13" fmla="*/ 0 h 960"/>
              <a:gd name="T14" fmla="*/ 0 60000 65536"/>
              <a:gd name="T15" fmla="*/ 0 60000 65536"/>
              <a:gd name="T16" fmla="*/ 0 60000 65536"/>
              <a:gd name="T17" fmla="*/ 0 60000 65536"/>
              <a:gd name="T18" fmla="*/ 0 60000 65536"/>
              <a:gd name="T19" fmla="*/ 0 60000 65536"/>
              <a:gd name="T20" fmla="*/ 0 60000 65536"/>
              <a:gd name="T21" fmla="*/ 0 w 591"/>
              <a:gd name="T22" fmla="*/ 0 h 960"/>
              <a:gd name="T23" fmla="*/ 591 w 591"/>
              <a:gd name="T24" fmla="*/ 960 h 960"/>
              <a:gd name="connsiteX0" fmla="*/ 5110 w 9171"/>
              <a:gd name="connsiteY0" fmla="*/ 0 h 10000"/>
              <a:gd name="connsiteX1" fmla="*/ 0 w 9171"/>
              <a:gd name="connsiteY1" fmla="*/ 5510 h 10000"/>
              <a:gd name="connsiteX2" fmla="*/ 2843 w 9171"/>
              <a:gd name="connsiteY2" fmla="*/ 7052 h 10000"/>
              <a:gd name="connsiteX3" fmla="*/ 4298 w 9171"/>
              <a:gd name="connsiteY3" fmla="*/ 10000 h 10000"/>
              <a:gd name="connsiteX4" fmla="*/ 6633 w 9171"/>
              <a:gd name="connsiteY4" fmla="*/ 6573 h 10000"/>
              <a:gd name="connsiteX5" fmla="*/ 9171 w 9171"/>
              <a:gd name="connsiteY5" fmla="*/ 4500 h 10000"/>
              <a:gd name="connsiteX6" fmla="*/ 5110 w 9171"/>
              <a:gd name="connsiteY6" fmla="*/ 0 h 10000"/>
              <a:gd name="connsiteX0" fmla="*/ 5572 w 10000"/>
              <a:gd name="connsiteY0" fmla="*/ 0 h 10000"/>
              <a:gd name="connsiteX1" fmla="*/ 0 w 10000"/>
              <a:gd name="connsiteY1" fmla="*/ 5510 h 10000"/>
              <a:gd name="connsiteX2" fmla="*/ 2915 w 10000"/>
              <a:gd name="connsiteY2" fmla="*/ 7500 h 10000"/>
              <a:gd name="connsiteX3" fmla="*/ 4687 w 10000"/>
              <a:gd name="connsiteY3" fmla="*/ 10000 h 10000"/>
              <a:gd name="connsiteX4" fmla="*/ 7233 w 10000"/>
              <a:gd name="connsiteY4" fmla="*/ 6573 h 10000"/>
              <a:gd name="connsiteX5" fmla="*/ 10000 w 10000"/>
              <a:gd name="connsiteY5" fmla="*/ 4500 h 10000"/>
              <a:gd name="connsiteX6" fmla="*/ 5572 w 10000"/>
              <a:gd name="connsiteY6" fmla="*/ 0 h 10000"/>
              <a:gd name="connsiteX0" fmla="*/ 4428 w 8856"/>
              <a:gd name="connsiteY0" fmla="*/ 0 h 10000"/>
              <a:gd name="connsiteX1" fmla="*/ 0 w 8856"/>
              <a:gd name="connsiteY1" fmla="*/ 4500 h 10000"/>
              <a:gd name="connsiteX2" fmla="*/ 1771 w 8856"/>
              <a:gd name="connsiteY2" fmla="*/ 7500 h 10000"/>
              <a:gd name="connsiteX3" fmla="*/ 3543 w 8856"/>
              <a:gd name="connsiteY3" fmla="*/ 10000 h 10000"/>
              <a:gd name="connsiteX4" fmla="*/ 6089 w 8856"/>
              <a:gd name="connsiteY4" fmla="*/ 6573 h 10000"/>
              <a:gd name="connsiteX5" fmla="*/ 8856 w 8856"/>
              <a:gd name="connsiteY5" fmla="*/ 4500 h 10000"/>
              <a:gd name="connsiteX6" fmla="*/ 4428 w 8856"/>
              <a:gd name="connsiteY6" fmla="*/ 0 h 10000"/>
              <a:gd name="connsiteX0" fmla="*/ 5000 w 10000"/>
              <a:gd name="connsiteY0" fmla="*/ 0 h 10000"/>
              <a:gd name="connsiteX1" fmla="*/ 0 w 10000"/>
              <a:gd name="connsiteY1" fmla="*/ 4500 h 10000"/>
              <a:gd name="connsiteX2" fmla="*/ 2000 w 10000"/>
              <a:gd name="connsiteY2" fmla="*/ 6500 h 10000"/>
              <a:gd name="connsiteX3" fmla="*/ 4001 w 10000"/>
              <a:gd name="connsiteY3" fmla="*/ 10000 h 10000"/>
              <a:gd name="connsiteX4" fmla="*/ 6876 w 10000"/>
              <a:gd name="connsiteY4" fmla="*/ 6573 h 10000"/>
              <a:gd name="connsiteX5" fmla="*/ 10000 w 10000"/>
              <a:gd name="connsiteY5" fmla="*/ 4500 h 10000"/>
              <a:gd name="connsiteX6" fmla="*/ 5000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5000" y="0"/>
                </a:moveTo>
                <a:cubicBezTo>
                  <a:pt x="3166" y="1479"/>
                  <a:pt x="3041" y="1792"/>
                  <a:pt x="0" y="4500"/>
                </a:cubicBezTo>
                <a:cubicBezTo>
                  <a:pt x="958" y="5511"/>
                  <a:pt x="1145" y="5740"/>
                  <a:pt x="2000" y="6500"/>
                </a:cubicBezTo>
                <a:cubicBezTo>
                  <a:pt x="2000" y="6500"/>
                  <a:pt x="2416" y="8542"/>
                  <a:pt x="4001" y="10000"/>
                </a:cubicBezTo>
                <a:cubicBezTo>
                  <a:pt x="6021" y="8490"/>
                  <a:pt x="5875" y="7490"/>
                  <a:pt x="6876" y="6573"/>
                </a:cubicBezTo>
                <a:cubicBezTo>
                  <a:pt x="7875" y="5656"/>
                  <a:pt x="9125" y="5146"/>
                  <a:pt x="10000" y="4500"/>
                </a:cubicBezTo>
                <a:cubicBezTo>
                  <a:pt x="7000" y="1750"/>
                  <a:pt x="6250" y="1125"/>
                  <a:pt x="5000" y="0"/>
                </a:cubicBezTo>
                <a:close/>
              </a:path>
            </a:pathLst>
          </a:custGeom>
          <a:solidFill>
            <a:srgbClr val="C0C0C0"/>
          </a:solidFill>
          <a:ln w="9525">
            <a:solidFill>
              <a:schemeClr val="tx1"/>
            </a:solidFill>
            <a:round/>
            <a:headEnd/>
            <a:tailEnd/>
          </a:ln>
        </p:spPr>
        <p:txBody>
          <a:bodyPr lIns="68579" tIns="34289" rIns="68579" bIns="34289"/>
          <a:lstStyle/>
          <a:p>
            <a:endParaRPr lang="en-US" sz="2400">
              <a:latin typeface="Calibri"/>
              <a:cs typeface="Calibri"/>
            </a:endParaRPr>
          </a:p>
        </p:txBody>
      </p:sp>
      <p:sp>
        <p:nvSpPr>
          <p:cNvPr id="20495" name="Oval 110"/>
          <p:cNvSpPr>
            <a:spLocks noChangeArrowheads="1"/>
          </p:cNvSpPr>
          <p:nvPr/>
        </p:nvSpPr>
        <p:spPr bwMode="auto">
          <a:xfrm>
            <a:off x="5928124" y="3125392"/>
            <a:ext cx="134540"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496" name="Oval 111"/>
          <p:cNvSpPr>
            <a:spLocks noChangeArrowheads="1"/>
          </p:cNvSpPr>
          <p:nvPr/>
        </p:nvSpPr>
        <p:spPr bwMode="auto">
          <a:xfrm>
            <a:off x="6285310" y="3118249"/>
            <a:ext cx="134540"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497" name="Text Box 112"/>
          <p:cNvSpPr txBox="1">
            <a:spLocks noChangeArrowheads="1"/>
          </p:cNvSpPr>
          <p:nvPr/>
        </p:nvSpPr>
        <p:spPr bwMode="auto">
          <a:xfrm>
            <a:off x="6025755" y="3013474"/>
            <a:ext cx="205978"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20498" name="Freeform 113"/>
          <p:cNvSpPr>
            <a:spLocks/>
          </p:cNvSpPr>
          <p:nvPr/>
        </p:nvSpPr>
        <p:spPr bwMode="auto">
          <a:xfrm>
            <a:off x="6012656" y="2978945"/>
            <a:ext cx="333375" cy="66675"/>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lIns="68579" tIns="34289" rIns="68579" bIns="34289"/>
          <a:lstStyle/>
          <a:p>
            <a:endParaRPr lang="en-US" sz="2400">
              <a:latin typeface="Calibri"/>
              <a:cs typeface="Calibri"/>
            </a:endParaRPr>
          </a:p>
        </p:txBody>
      </p:sp>
      <p:sp>
        <p:nvSpPr>
          <p:cNvPr id="20499" name="Text Box 114"/>
          <p:cNvSpPr txBox="1">
            <a:spLocks noChangeArrowheads="1"/>
          </p:cNvSpPr>
          <p:nvPr/>
        </p:nvSpPr>
        <p:spPr bwMode="auto">
          <a:xfrm>
            <a:off x="6313885" y="2827736"/>
            <a:ext cx="223838"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b</a:t>
            </a:r>
          </a:p>
        </p:txBody>
      </p:sp>
      <p:sp>
        <p:nvSpPr>
          <p:cNvPr id="20500" name="Oval 116"/>
          <p:cNvSpPr>
            <a:spLocks noChangeArrowheads="1"/>
          </p:cNvSpPr>
          <p:nvPr/>
        </p:nvSpPr>
        <p:spPr bwMode="auto">
          <a:xfrm>
            <a:off x="6101955" y="2806305"/>
            <a:ext cx="134540"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501" name="Oval 115"/>
          <p:cNvSpPr>
            <a:spLocks noChangeArrowheads="1"/>
          </p:cNvSpPr>
          <p:nvPr/>
        </p:nvSpPr>
        <p:spPr bwMode="auto">
          <a:xfrm>
            <a:off x="6057901" y="3890963"/>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502" name="Text Box 123"/>
          <p:cNvSpPr txBox="1">
            <a:spLocks noChangeArrowheads="1"/>
          </p:cNvSpPr>
          <p:nvPr/>
        </p:nvSpPr>
        <p:spPr bwMode="auto">
          <a:xfrm>
            <a:off x="2228850" y="2114551"/>
            <a:ext cx="1714500" cy="392413"/>
          </a:xfrm>
          <a:prstGeom prst="rect">
            <a:avLst/>
          </a:prstGeom>
          <a:noFill/>
          <a:ln w="9525">
            <a:noFill/>
            <a:miter lim="800000"/>
            <a:headEnd/>
            <a:tailEnd/>
          </a:ln>
        </p:spPr>
        <p:txBody>
          <a:bodyPr lIns="68579" tIns="34289" rIns="68579" bIns="34289">
            <a:spAutoFit/>
          </a:bodyPr>
          <a:lstStyle/>
          <a:p>
            <a:pPr>
              <a:spcBef>
                <a:spcPct val="50000"/>
              </a:spcBef>
            </a:pPr>
            <a:r>
              <a:rPr lang="en-US" sz="2100" dirty="0">
                <a:latin typeface="Calibri"/>
                <a:cs typeface="Calibri"/>
              </a:rPr>
              <a:t>Uniform-Cost</a:t>
            </a:r>
          </a:p>
        </p:txBody>
      </p:sp>
      <p:sp>
        <p:nvSpPr>
          <p:cNvPr id="20503" name="Text Box 124"/>
          <p:cNvSpPr txBox="1">
            <a:spLocks noChangeArrowheads="1"/>
          </p:cNvSpPr>
          <p:nvPr/>
        </p:nvSpPr>
        <p:spPr bwMode="auto">
          <a:xfrm>
            <a:off x="6000750" y="2114551"/>
            <a:ext cx="457200" cy="392413"/>
          </a:xfrm>
          <a:prstGeom prst="rect">
            <a:avLst/>
          </a:prstGeom>
          <a:noFill/>
          <a:ln w="9525">
            <a:noFill/>
            <a:miter lim="800000"/>
            <a:headEnd/>
            <a:tailEnd/>
          </a:ln>
        </p:spPr>
        <p:txBody>
          <a:bodyPr lIns="68579" tIns="34289" rIns="68579" bIns="34289">
            <a:spAutoFit/>
          </a:bodyPr>
          <a:lstStyle/>
          <a:p>
            <a:pPr>
              <a:spcBef>
                <a:spcPct val="50000"/>
              </a:spcBef>
            </a:pPr>
            <a:r>
              <a:rPr lang="en-US" sz="2100" dirty="0">
                <a:latin typeface="Calibri"/>
                <a:cs typeface="Calibri"/>
              </a:rPr>
              <a:t>A*</a:t>
            </a:r>
          </a:p>
        </p:txBody>
      </p:sp>
      <p:sp>
        <p:nvSpPr>
          <p:cNvPr id="24" name="TextBox 23"/>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376623307"/>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Oval 14"/>
          <p:cNvSpPr>
            <a:spLocks noChangeArrowheads="1"/>
          </p:cNvSpPr>
          <p:nvPr/>
        </p:nvSpPr>
        <p:spPr bwMode="auto">
          <a:xfrm>
            <a:off x="6754415" y="4629152"/>
            <a:ext cx="963216" cy="470297"/>
          </a:xfrm>
          <a:prstGeom prst="ellipse">
            <a:avLst/>
          </a:prstGeom>
          <a:solidFill>
            <a:srgbClr val="C0C0C0"/>
          </a:solid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07" name="Oval 8"/>
          <p:cNvSpPr>
            <a:spLocks noChangeArrowheads="1"/>
          </p:cNvSpPr>
          <p:nvPr/>
        </p:nvSpPr>
        <p:spPr bwMode="auto">
          <a:xfrm>
            <a:off x="6297216" y="2228851"/>
            <a:ext cx="1434704" cy="1328738"/>
          </a:xfrm>
          <a:prstGeom prst="ellipse">
            <a:avLst/>
          </a:prstGeom>
          <a:solidFill>
            <a:srgbClr val="C0C0C0"/>
          </a:solid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08" name="Rectangle 2"/>
          <p:cNvSpPr>
            <a:spLocks noGrp="1" noChangeArrowheads="1"/>
          </p:cNvSpPr>
          <p:nvPr>
            <p:ph type="title"/>
          </p:nvPr>
        </p:nvSpPr>
        <p:spPr/>
        <p:txBody>
          <a:bodyPr/>
          <a:lstStyle/>
          <a:p>
            <a:pPr eaLnBrk="1" hangingPunct="1"/>
            <a:r>
              <a:rPr lang="en-US" dirty="0" smtClean="0">
                <a:latin typeface="Calibri"/>
                <a:cs typeface="Calibri"/>
              </a:rPr>
              <a:t>UCS </a:t>
            </a:r>
            <a:r>
              <a:rPr lang="en-US" dirty="0" err="1" smtClean="0">
                <a:latin typeface="Calibri"/>
                <a:cs typeface="Calibri"/>
              </a:rPr>
              <a:t>vs</a:t>
            </a:r>
            <a:r>
              <a:rPr lang="en-US" dirty="0" smtClean="0">
                <a:latin typeface="Calibri"/>
                <a:cs typeface="Calibri"/>
              </a:rPr>
              <a:t> A* Contours</a:t>
            </a:r>
          </a:p>
        </p:txBody>
      </p:sp>
      <p:sp>
        <p:nvSpPr>
          <p:cNvPr id="21509" name="Rectangle 3"/>
          <p:cNvSpPr>
            <a:spLocks noGrp="1" noChangeArrowheads="1"/>
          </p:cNvSpPr>
          <p:nvPr>
            <p:ph idx="1"/>
          </p:nvPr>
        </p:nvSpPr>
        <p:spPr>
          <a:xfrm>
            <a:off x="571500" y="2091928"/>
            <a:ext cx="5029200" cy="3394472"/>
          </a:xfrm>
        </p:spPr>
        <p:txBody>
          <a:bodyPr/>
          <a:lstStyle/>
          <a:p>
            <a:pPr eaLnBrk="1" hangingPunct="1"/>
            <a:r>
              <a:rPr lang="en-US" dirty="0" smtClean="0">
                <a:latin typeface="Calibri"/>
                <a:cs typeface="Calibri"/>
              </a:rPr>
              <a:t>Uniform-cost expands equally in all “directions”</a:t>
            </a:r>
          </a:p>
          <a:p>
            <a:pPr lvl="1"/>
            <a:endParaRPr lang="en-US" dirty="0" smtClean="0">
              <a:latin typeface="Calibri"/>
              <a:cs typeface="Calibri"/>
            </a:endParaRPr>
          </a:p>
          <a:p>
            <a:pPr lvl="1"/>
            <a:endParaRPr lang="en-US" dirty="0" smtClean="0">
              <a:latin typeface="Calibri"/>
              <a:cs typeface="Calibri"/>
            </a:endParaRPr>
          </a:p>
          <a:p>
            <a:pPr lvl="1"/>
            <a:endParaRPr lang="en-US" dirty="0" smtClean="0">
              <a:latin typeface="Calibri"/>
              <a:cs typeface="Calibri"/>
            </a:endParaRPr>
          </a:p>
          <a:p>
            <a:pPr eaLnBrk="1" hangingPunct="1"/>
            <a:r>
              <a:rPr lang="en-US" dirty="0" smtClean="0">
                <a:latin typeface="Calibri"/>
                <a:cs typeface="Calibri"/>
              </a:rPr>
              <a:t>A* expands mainly toward the goal, but does hedge its bets to ensure optimality</a:t>
            </a:r>
          </a:p>
        </p:txBody>
      </p:sp>
      <p:sp>
        <p:nvSpPr>
          <p:cNvPr id="21510" name="Oval 4"/>
          <p:cNvSpPr>
            <a:spLocks noChangeArrowheads="1"/>
          </p:cNvSpPr>
          <p:nvPr/>
        </p:nvSpPr>
        <p:spPr bwMode="auto">
          <a:xfrm>
            <a:off x="6974681" y="2811067"/>
            <a:ext cx="122634" cy="115490"/>
          </a:xfrm>
          <a:prstGeom prst="ellipse">
            <a:avLst/>
          </a:prstGeom>
          <a:solidFill>
            <a:srgbClr val="008000"/>
          </a:solid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11" name="Text Box 5"/>
          <p:cNvSpPr txBox="1">
            <a:spLocks noChangeArrowheads="1"/>
          </p:cNvSpPr>
          <p:nvPr/>
        </p:nvSpPr>
        <p:spPr bwMode="auto">
          <a:xfrm>
            <a:off x="6400800" y="2897983"/>
            <a:ext cx="685800" cy="346247"/>
          </a:xfrm>
          <a:prstGeom prst="rect">
            <a:avLst/>
          </a:prstGeom>
          <a:noFill/>
          <a:ln w="9525">
            <a:noFill/>
            <a:miter lim="800000"/>
            <a:headEnd/>
            <a:tailEnd/>
          </a:ln>
        </p:spPr>
        <p:txBody>
          <a:bodyPr lIns="68579" tIns="34289" rIns="68579" bIns="34289">
            <a:spAutoFit/>
          </a:bodyPr>
          <a:lstStyle/>
          <a:p>
            <a:pPr>
              <a:spcBef>
                <a:spcPct val="50000"/>
              </a:spcBef>
            </a:pPr>
            <a:r>
              <a:rPr lang="en-US" sz="1800" dirty="0">
                <a:latin typeface="Calibri"/>
                <a:cs typeface="Calibri"/>
              </a:rPr>
              <a:t>Start</a:t>
            </a:r>
          </a:p>
        </p:txBody>
      </p:sp>
      <p:sp>
        <p:nvSpPr>
          <p:cNvPr id="21512" name="Oval 6"/>
          <p:cNvSpPr>
            <a:spLocks noChangeArrowheads="1"/>
          </p:cNvSpPr>
          <p:nvPr/>
        </p:nvSpPr>
        <p:spPr bwMode="auto">
          <a:xfrm>
            <a:off x="7670006" y="2827735"/>
            <a:ext cx="122634" cy="115490"/>
          </a:xfrm>
          <a:prstGeom prst="ellipse">
            <a:avLst/>
          </a:prstGeom>
          <a:solidFill>
            <a:srgbClr val="FF3300"/>
          </a:solid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13" name="Text Box 7"/>
          <p:cNvSpPr txBox="1">
            <a:spLocks noChangeArrowheads="1"/>
          </p:cNvSpPr>
          <p:nvPr/>
        </p:nvSpPr>
        <p:spPr bwMode="auto">
          <a:xfrm>
            <a:off x="7715250" y="2915842"/>
            <a:ext cx="685800" cy="346247"/>
          </a:xfrm>
          <a:prstGeom prst="rect">
            <a:avLst/>
          </a:prstGeom>
          <a:noFill/>
          <a:ln w="9525">
            <a:noFill/>
            <a:miter lim="800000"/>
            <a:headEnd/>
            <a:tailEnd/>
          </a:ln>
        </p:spPr>
        <p:txBody>
          <a:bodyPr lIns="68579" tIns="34289" rIns="68579" bIns="34289">
            <a:spAutoFit/>
          </a:bodyPr>
          <a:lstStyle/>
          <a:p>
            <a:pPr>
              <a:spcBef>
                <a:spcPct val="50000"/>
              </a:spcBef>
            </a:pPr>
            <a:r>
              <a:rPr lang="en-US" sz="1800">
                <a:latin typeface="Calibri"/>
                <a:cs typeface="Calibri"/>
              </a:rPr>
              <a:t>Goal</a:t>
            </a:r>
          </a:p>
        </p:txBody>
      </p:sp>
      <p:sp>
        <p:nvSpPr>
          <p:cNvPr id="21514" name="Oval 9"/>
          <p:cNvSpPr>
            <a:spLocks noChangeArrowheads="1"/>
          </p:cNvSpPr>
          <p:nvPr/>
        </p:nvSpPr>
        <p:spPr bwMode="auto">
          <a:xfrm>
            <a:off x="6698458" y="2555082"/>
            <a:ext cx="652463" cy="652463"/>
          </a:xfrm>
          <a:prstGeom prst="ellipse">
            <a:avLst/>
          </a:prstGeom>
          <a:no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15" name="Oval 10"/>
          <p:cNvSpPr>
            <a:spLocks noChangeArrowheads="1"/>
          </p:cNvSpPr>
          <p:nvPr/>
        </p:nvSpPr>
        <p:spPr bwMode="auto">
          <a:xfrm>
            <a:off x="6925866" y="4810126"/>
            <a:ext cx="122635" cy="115491"/>
          </a:xfrm>
          <a:prstGeom prst="ellipse">
            <a:avLst/>
          </a:prstGeom>
          <a:solidFill>
            <a:srgbClr val="008000"/>
          </a:solid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16" name="Text Box 11"/>
          <p:cNvSpPr txBox="1">
            <a:spLocks noChangeArrowheads="1"/>
          </p:cNvSpPr>
          <p:nvPr/>
        </p:nvSpPr>
        <p:spPr bwMode="auto">
          <a:xfrm>
            <a:off x="6286500" y="4914900"/>
            <a:ext cx="685800" cy="346247"/>
          </a:xfrm>
          <a:prstGeom prst="rect">
            <a:avLst/>
          </a:prstGeom>
          <a:noFill/>
          <a:ln w="9525">
            <a:noFill/>
            <a:miter lim="800000"/>
            <a:headEnd/>
            <a:tailEnd/>
          </a:ln>
        </p:spPr>
        <p:txBody>
          <a:bodyPr lIns="68579" tIns="34289" rIns="68579" bIns="34289">
            <a:spAutoFit/>
          </a:bodyPr>
          <a:lstStyle/>
          <a:p>
            <a:pPr>
              <a:spcBef>
                <a:spcPct val="50000"/>
              </a:spcBef>
            </a:pPr>
            <a:r>
              <a:rPr lang="en-US" sz="1800" dirty="0">
                <a:latin typeface="Calibri"/>
                <a:cs typeface="Calibri"/>
              </a:rPr>
              <a:t>Start</a:t>
            </a:r>
          </a:p>
        </p:txBody>
      </p:sp>
      <p:sp>
        <p:nvSpPr>
          <p:cNvPr id="21517" name="Oval 12"/>
          <p:cNvSpPr>
            <a:spLocks noChangeArrowheads="1"/>
          </p:cNvSpPr>
          <p:nvPr/>
        </p:nvSpPr>
        <p:spPr bwMode="auto">
          <a:xfrm>
            <a:off x="7660481" y="4800601"/>
            <a:ext cx="122634" cy="115491"/>
          </a:xfrm>
          <a:prstGeom prst="ellipse">
            <a:avLst/>
          </a:prstGeom>
          <a:solidFill>
            <a:srgbClr val="FF3300"/>
          </a:solid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18" name="Text Box 13"/>
          <p:cNvSpPr txBox="1">
            <a:spLocks noChangeArrowheads="1"/>
          </p:cNvSpPr>
          <p:nvPr/>
        </p:nvSpPr>
        <p:spPr bwMode="auto">
          <a:xfrm>
            <a:off x="7666434" y="4911553"/>
            <a:ext cx="685800" cy="346247"/>
          </a:xfrm>
          <a:prstGeom prst="rect">
            <a:avLst/>
          </a:prstGeom>
          <a:noFill/>
          <a:ln w="9525">
            <a:noFill/>
            <a:miter lim="800000"/>
            <a:headEnd/>
            <a:tailEnd/>
          </a:ln>
        </p:spPr>
        <p:txBody>
          <a:bodyPr lIns="68579" tIns="34289" rIns="68579" bIns="34289">
            <a:spAutoFit/>
          </a:bodyPr>
          <a:lstStyle/>
          <a:p>
            <a:pPr>
              <a:spcBef>
                <a:spcPct val="50000"/>
              </a:spcBef>
            </a:pPr>
            <a:r>
              <a:rPr lang="en-US" sz="1800" dirty="0">
                <a:latin typeface="Calibri"/>
                <a:cs typeface="Calibri"/>
              </a:rPr>
              <a:t>Goal</a:t>
            </a:r>
          </a:p>
        </p:txBody>
      </p:sp>
      <p:sp>
        <p:nvSpPr>
          <p:cNvPr id="21519" name="Oval 15"/>
          <p:cNvSpPr>
            <a:spLocks noChangeArrowheads="1"/>
          </p:cNvSpPr>
          <p:nvPr/>
        </p:nvSpPr>
        <p:spPr bwMode="auto">
          <a:xfrm>
            <a:off x="6844903" y="4686300"/>
            <a:ext cx="652463" cy="342900"/>
          </a:xfrm>
          <a:prstGeom prst="ellipse">
            <a:avLst/>
          </a:prstGeom>
          <a:no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16" name="TextBox 15"/>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2066591618"/>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dirty="0" smtClean="0"/>
              <a:t>A* Applications</a:t>
            </a:r>
          </a:p>
        </p:txBody>
      </p:sp>
      <p:sp>
        <p:nvSpPr>
          <p:cNvPr id="28675" name="Rectangle 3"/>
          <p:cNvSpPr>
            <a:spLocks noGrp="1" noChangeArrowheads="1"/>
          </p:cNvSpPr>
          <p:nvPr>
            <p:ph idx="1"/>
          </p:nvPr>
        </p:nvSpPr>
        <p:spPr/>
        <p:txBody>
          <a:bodyPr/>
          <a:lstStyle/>
          <a:p>
            <a:pPr eaLnBrk="1" hangingPunct="1"/>
            <a:r>
              <a:rPr lang="en-US" dirty="0" smtClean="0"/>
              <a:t>Pathing </a:t>
            </a:r>
            <a:r>
              <a:rPr lang="en-US" dirty="0" smtClean="0"/>
              <a:t>/ routing problems (A* is in your GPS!)</a:t>
            </a:r>
          </a:p>
          <a:p>
            <a:pPr eaLnBrk="1" hangingPunct="1"/>
            <a:r>
              <a:rPr lang="en-US" dirty="0"/>
              <a:t>Video games</a:t>
            </a:r>
          </a:p>
          <a:p>
            <a:pPr eaLnBrk="1" hangingPunct="1"/>
            <a:r>
              <a:rPr lang="en-US" dirty="0" smtClean="0"/>
              <a:t>Robot </a:t>
            </a:r>
            <a:r>
              <a:rPr lang="en-US" dirty="0" smtClean="0"/>
              <a:t>motion planning</a:t>
            </a:r>
          </a:p>
          <a:p>
            <a:pPr eaLnBrk="1" hangingPunct="1"/>
            <a:r>
              <a:rPr lang="en-US" dirty="0"/>
              <a:t>Resource planning problems</a:t>
            </a:r>
          </a:p>
          <a:p>
            <a:pPr eaLnBrk="1" hangingPunct="1"/>
            <a:r>
              <a:rPr lang="en-US" dirty="0" smtClean="0"/>
              <a:t>…</a:t>
            </a:r>
            <a:endParaRPr lang="en-US" dirty="0" smtClean="0"/>
          </a:p>
        </p:txBody>
      </p:sp>
      <p:pic>
        <p:nvPicPr>
          <p:cNvPr id="2" name="Picture 1"/>
          <p:cNvPicPr>
            <a:picLocks noChangeAspect="1"/>
          </p:cNvPicPr>
          <p:nvPr/>
        </p:nvPicPr>
        <p:blipFill>
          <a:blip r:embed="rId3"/>
          <a:stretch>
            <a:fillRect/>
          </a:stretch>
        </p:blipFill>
        <p:spPr>
          <a:xfrm>
            <a:off x="5867400" y="2743200"/>
            <a:ext cx="2512073" cy="2512073"/>
          </a:xfrm>
          <a:prstGeom prst="rect">
            <a:avLst/>
          </a:prstGeom>
        </p:spPr>
      </p:pic>
      <p:pic>
        <p:nvPicPr>
          <p:cNvPr id="5"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305181" y="3733800"/>
            <a:ext cx="5409104" cy="2740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3602433"/>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p:txBody>
          <a:bodyPr/>
          <a:lstStyle/>
          <a:p>
            <a:r>
              <a:rPr lang="en-US"/>
              <a:t>Optimality of A</a:t>
            </a:r>
            <a:r>
              <a:rPr lang="en-US" baseline="30000"/>
              <a:t>* </a:t>
            </a:r>
            <a:r>
              <a:rPr lang="en-US"/>
              <a:t> (intuitive)</a:t>
            </a:r>
          </a:p>
        </p:txBody>
      </p:sp>
      <p:sp>
        <p:nvSpPr>
          <p:cNvPr id="17413" name="Rectangle 3"/>
          <p:cNvSpPr>
            <a:spLocks noGrp="1" noChangeArrowheads="1"/>
          </p:cNvSpPr>
          <p:nvPr>
            <p:ph type="body" idx="1"/>
          </p:nvPr>
        </p:nvSpPr>
        <p:spPr/>
        <p:txBody>
          <a:bodyPr/>
          <a:lstStyle/>
          <a:p>
            <a:r>
              <a:rPr lang="en-US" sz="1600" dirty="0">
                <a:solidFill>
                  <a:srgbClr val="008000"/>
                </a:solidFill>
              </a:rPr>
              <a:t>Lemma</a:t>
            </a:r>
            <a:r>
              <a:rPr lang="en-US" sz="1600" dirty="0"/>
              <a:t>:  A</a:t>
            </a:r>
            <a:r>
              <a:rPr lang="en-US" sz="1600" baseline="30000" dirty="0"/>
              <a:t>*</a:t>
            </a:r>
            <a:r>
              <a:rPr lang="en-US" sz="1600" dirty="0"/>
              <a:t> expands nodes on frontier in order of increasing </a:t>
            </a:r>
            <a:r>
              <a:rPr lang="en-US" sz="1800" i="1" dirty="0">
                <a:solidFill>
                  <a:schemeClr val="accent2"/>
                </a:solidFill>
                <a:latin typeface="Times New Roman" pitchFamily="18" charset="0"/>
              </a:rPr>
              <a:t>f</a:t>
            </a:r>
            <a:r>
              <a:rPr lang="en-US" sz="1800" dirty="0"/>
              <a:t> </a:t>
            </a:r>
            <a:r>
              <a:rPr lang="en-US" sz="1600" dirty="0"/>
              <a:t>value</a:t>
            </a:r>
          </a:p>
          <a:p>
            <a:endParaRPr lang="en-US" sz="1600" dirty="0"/>
          </a:p>
          <a:p>
            <a:r>
              <a:rPr lang="en-US" sz="1600" dirty="0"/>
              <a:t>Gradually adds "</a:t>
            </a:r>
            <a:r>
              <a:rPr lang="en-US" sz="1800" i="1" dirty="0">
                <a:solidFill>
                  <a:schemeClr val="accent2"/>
                </a:solidFill>
                <a:latin typeface="Times New Roman" pitchFamily="18" charset="0"/>
              </a:rPr>
              <a:t>f</a:t>
            </a:r>
            <a:r>
              <a:rPr lang="en-US" sz="1600" dirty="0"/>
              <a:t>-contours" of nodes </a:t>
            </a:r>
          </a:p>
          <a:p>
            <a:r>
              <a:rPr lang="en-US" sz="1600" dirty="0"/>
              <a:t>Contour </a:t>
            </a:r>
            <a:r>
              <a:rPr lang="en-US" sz="1600" i="1" dirty="0" err="1"/>
              <a:t>i</a:t>
            </a:r>
            <a:r>
              <a:rPr lang="en-US" sz="1600" dirty="0"/>
              <a:t> has all nodes with </a:t>
            </a:r>
            <a:r>
              <a:rPr lang="en-US" sz="1800" i="1" dirty="0">
                <a:solidFill>
                  <a:schemeClr val="accent2"/>
                </a:solidFill>
                <a:latin typeface="Times New Roman" pitchFamily="18" charset="0"/>
              </a:rPr>
              <a:t>f=f</a:t>
            </a:r>
            <a:r>
              <a:rPr lang="en-US" sz="1800" i="1" baseline="-25000" dirty="0">
                <a:solidFill>
                  <a:schemeClr val="accent2"/>
                </a:solidFill>
                <a:latin typeface="Times New Roman" pitchFamily="18" charset="0"/>
              </a:rPr>
              <a:t>i</a:t>
            </a:r>
            <a:r>
              <a:rPr lang="en-US" sz="1600" dirty="0"/>
              <a:t>, where </a:t>
            </a:r>
            <a:r>
              <a:rPr lang="en-US" sz="1600" i="1" dirty="0">
                <a:solidFill>
                  <a:schemeClr val="accent2"/>
                </a:solidFill>
                <a:latin typeface="Times New Roman" pitchFamily="18" charset="0"/>
              </a:rPr>
              <a:t>f</a:t>
            </a:r>
            <a:r>
              <a:rPr lang="en-US" sz="1600" i="1" baseline="-25000" dirty="0">
                <a:solidFill>
                  <a:schemeClr val="accent2"/>
                </a:solidFill>
                <a:latin typeface="Times New Roman" pitchFamily="18" charset="0"/>
              </a:rPr>
              <a:t>i </a:t>
            </a:r>
            <a:r>
              <a:rPr lang="en-US" sz="1600" i="1" dirty="0">
                <a:solidFill>
                  <a:schemeClr val="accent2"/>
                </a:solidFill>
                <a:latin typeface="Times New Roman" pitchFamily="18" charset="0"/>
              </a:rPr>
              <a:t>&lt; f</a:t>
            </a:r>
            <a:r>
              <a:rPr lang="en-US" sz="1600" i="1" baseline="-25000" dirty="0">
                <a:solidFill>
                  <a:schemeClr val="accent2"/>
                </a:solidFill>
                <a:latin typeface="Times New Roman" pitchFamily="18" charset="0"/>
              </a:rPr>
              <a:t>i+1</a:t>
            </a:r>
          </a:p>
          <a:p>
            <a:r>
              <a:rPr lang="en-US" sz="1600" dirty="0"/>
              <a:t>(After all, A* is just a variant of uniform-cost search….)</a:t>
            </a:r>
          </a:p>
        </p:txBody>
      </p:sp>
      <p:pic>
        <p:nvPicPr>
          <p:cNvPr id="17414" name="Picture 4" descr="f-circ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971800"/>
            <a:ext cx="5181600" cy="327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78</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24554747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7" name="Rectangle 3"/>
          <p:cNvSpPr>
            <a:spLocks noGrp="1" noChangeArrowheads="1"/>
          </p:cNvSpPr>
          <p:nvPr>
            <p:ph type="body" idx="1"/>
          </p:nvPr>
        </p:nvSpPr>
        <p:spPr>
          <a:xfrm>
            <a:off x="685800" y="1295400"/>
            <a:ext cx="8153400" cy="4572000"/>
          </a:xfrm>
        </p:spPr>
        <p:txBody>
          <a:bodyPr/>
          <a:lstStyle/>
          <a:p>
            <a:pPr>
              <a:lnSpc>
                <a:spcPct val="90000"/>
              </a:lnSpc>
            </a:pPr>
            <a:r>
              <a:rPr lang="en-US" sz="1600" dirty="0">
                <a:solidFill>
                  <a:srgbClr val="008000"/>
                </a:solidFill>
              </a:rPr>
              <a:t>Lemma</a:t>
            </a:r>
            <a:r>
              <a:rPr lang="en-US" sz="1600" dirty="0"/>
              <a:t>:  A</a:t>
            </a:r>
            <a:r>
              <a:rPr lang="en-US" sz="1600" baseline="30000" dirty="0"/>
              <a:t>*</a:t>
            </a:r>
            <a:r>
              <a:rPr lang="en-US" sz="1600" dirty="0"/>
              <a:t> expands nodes on frontier in order of increasing </a:t>
            </a:r>
            <a:r>
              <a:rPr lang="en-US" sz="1800" i="1" dirty="0">
                <a:solidFill>
                  <a:schemeClr val="accent2"/>
                </a:solidFill>
                <a:latin typeface="Times New Roman" pitchFamily="18" charset="0"/>
              </a:rPr>
              <a:t>f</a:t>
            </a:r>
            <a:r>
              <a:rPr lang="en-US" sz="1800" dirty="0"/>
              <a:t> </a:t>
            </a:r>
            <a:r>
              <a:rPr lang="en-US" sz="1600" dirty="0"/>
              <a:t>value</a:t>
            </a:r>
          </a:p>
          <a:p>
            <a:pPr>
              <a:lnSpc>
                <a:spcPct val="90000"/>
              </a:lnSpc>
            </a:pPr>
            <a:endParaRPr lang="en-US" sz="1600" dirty="0"/>
          </a:p>
          <a:p>
            <a:pPr>
              <a:lnSpc>
                <a:spcPct val="90000"/>
              </a:lnSpc>
            </a:pPr>
            <a:r>
              <a:rPr lang="en-US" sz="1600" dirty="0"/>
              <a:t>Suppose some suboptimal goal </a:t>
            </a:r>
            <a:r>
              <a:rPr lang="en-US" sz="1600" i="1" dirty="0"/>
              <a:t>G</a:t>
            </a:r>
            <a:r>
              <a:rPr lang="en-US" sz="1600" i="1" baseline="-25000" dirty="0"/>
              <a:t>2</a:t>
            </a:r>
            <a:r>
              <a:rPr lang="en-US" sz="1600" i="1" dirty="0"/>
              <a:t> (</a:t>
            </a:r>
            <a:r>
              <a:rPr lang="en-US" sz="1600" i="1" dirty="0" err="1"/>
              <a:t>i.e</a:t>
            </a:r>
            <a:r>
              <a:rPr lang="en-US" sz="1600" i="1" dirty="0"/>
              <a:t> a goal on a suboptimal path) </a:t>
            </a:r>
            <a:r>
              <a:rPr lang="en-US" sz="1600" dirty="0"/>
              <a:t>has been generated and is in the frontier along with an optimal goal G. </a:t>
            </a:r>
          </a:p>
          <a:p>
            <a:pPr>
              <a:lnSpc>
                <a:spcPct val="90000"/>
              </a:lnSpc>
            </a:pPr>
            <a:endParaRPr lang="en-US" sz="1600" dirty="0"/>
          </a:p>
          <a:p>
            <a:pPr marL="400050" lvl="1" indent="0">
              <a:lnSpc>
                <a:spcPct val="90000"/>
              </a:lnSpc>
              <a:buNone/>
            </a:pPr>
            <a:r>
              <a:rPr lang="en-US" sz="1600" b="1" dirty="0"/>
              <a:t>Must prove: </a:t>
            </a:r>
            <a:r>
              <a:rPr lang="en-US" sz="1600" b="1" i="1" dirty="0"/>
              <a:t>	f(G</a:t>
            </a:r>
            <a:r>
              <a:rPr lang="en-US" sz="1600" b="1" i="1" baseline="-25000" dirty="0"/>
              <a:t>2</a:t>
            </a:r>
            <a:r>
              <a:rPr lang="en-US" sz="1600" b="1" i="1" dirty="0"/>
              <a:t>) &gt; f(G)</a:t>
            </a:r>
          </a:p>
          <a:p>
            <a:pPr marL="400050" lvl="1" indent="0">
              <a:lnSpc>
                <a:spcPct val="90000"/>
              </a:lnSpc>
              <a:buNone/>
            </a:pPr>
            <a:endParaRPr lang="en-US" sz="1600" b="1" i="1" dirty="0"/>
          </a:p>
          <a:p>
            <a:pPr marL="400050" lvl="1" indent="0">
              <a:lnSpc>
                <a:spcPct val="90000"/>
              </a:lnSpc>
              <a:buNone/>
            </a:pPr>
            <a:r>
              <a:rPr lang="en-US" sz="1600" b="1" dirty="0"/>
              <a:t>(Why?  Because if </a:t>
            </a:r>
            <a:r>
              <a:rPr lang="en-US" sz="1600" b="1" i="1" dirty="0"/>
              <a:t>f(G</a:t>
            </a:r>
            <a:r>
              <a:rPr lang="en-US" sz="1600" b="1" i="1" baseline="-25000" dirty="0"/>
              <a:t>2</a:t>
            </a:r>
            <a:r>
              <a:rPr lang="en-US" sz="1600" b="1" i="1" dirty="0"/>
              <a:t>)  &gt; f(n), </a:t>
            </a:r>
            <a:r>
              <a:rPr lang="en-US" sz="1600" b="1" dirty="0"/>
              <a:t>then </a:t>
            </a:r>
            <a:r>
              <a:rPr lang="en-US" sz="1600" b="1" i="1" dirty="0"/>
              <a:t>G</a:t>
            </a:r>
            <a:r>
              <a:rPr lang="en-US" sz="1600" b="1" i="1" baseline="-25000" dirty="0"/>
              <a:t>2 </a:t>
            </a:r>
            <a:r>
              <a:rPr lang="en-US" sz="1600" b="1" dirty="0"/>
              <a:t>will never get to the front of the priority queue.)</a:t>
            </a:r>
          </a:p>
          <a:p>
            <a:pPr marL="400050" lvl="1" indent="0">
              <a:lnSpc>
                <a:spcPct val="90000"/>
              </a:lnSpc>
              <a:buNone/>
            </a:pPr>
            <a:endParaRPr lang="en-US" sz="1600" b="1" dirty="0"/>
          </a:p>
          <a:p>
            <a:pPr marL="0" indent="0">
              <a:lnSpc>
                <a:spcPct val="90000"/>
              </a:lnSpc>
              <a:buNone/>
            </a:pPr>
            <a:r>
              <a:rPr lang="en-US" sz="1600" dirty="0"/>
              <a:t>Proof:</a:t>
            </a:r>
          </a:p>
          <a:p>
            <a:pPr>
              <a:lnSpc>
                <a:spcPct val="90000"/>
              </a:lnSpc>
              <a:buFont typeface="Symbol" pitchFamily="18" charset="2"/>
              <a:buAutoNum type="arabicPeriod"/>
            </a:pPr>
            <a:r>
              <a:rPr lang="en-US" sz="1600" dirty="0"/>
              <a:t>g(G</a:t>
            </a:r>
            <a:r>
              <a:rPr lang="en-US" sz="1600" baseline="-25000" dirty="0"/>
              <a:t>2</a:t>
            </a:r>
            <a:r>
              <a:rPr lang="en-US" sz="1600" dirty="0"/>
              <a:t>) &gt; g(G) 		since G</a:t>
            </a:r>
            <a:r>
              <a:rPr lang="en-US" sz="1600" baseline="-25000" dirty="0"/>
              <a:t>2</a:t>
            </a:r>
            <a:r>
              <a:rPr lang="en-US" sz="1600" dirty="0"/>
              <a:t> is suboptimal </a:t>
            </a:r>
          </a:p>
          <a:p>
            <a:pPr>
              <a:lnSpc>
                <a:spcPct val="90000"/>
              </a:lnSpc>
              <a:buFont typeface="Symbol" pitchFamily="18" charset="2"/>
              <a:buAutoNum type="arabicPeriod"/>
            </a:pPr>
            <a:r>
              <a:rPr lang="en-US" sz="1600" dirty="0"/>
              <a:t>f(G</a:t>
            </a:r>
            <a:r>
              <a:rPr lang="en-US" sz="1600" baseline="-25000" dirty="0"/>
              <a:t>2</a:t>
            </a:r>
            <a:r>
              <a:rPr lang="en-US" sz="1600" dirty="0"/>
              <a:t>)  = g(G</a:t>
            </a:r>
            <a:r>
              <a:rPr lang="en-US" sz="1600" baseline="-25000" dirty="0"/>
              <a:t>2</a:t>
            </a:r>
            <a:r>
              <a:rPr lang="en-US" sz="1600" dirty="0"/>
              <a:t>)		since f(G</a:t>
            </a:r>
            <a:r>
              <a:rPr lang="en-US" sz="1600" baseline="-25000" dirty="0"/>
              <a:t>2</a:t>
            </a:r>
            <a:r>
              <a:rPr lang="en-US" sz="1600" dirty="0"/>
              <a:t>)=g(G</a:t>
            </a:r>
            <a:r>
              <a:rPr lang="en-US" sz="1600" baseline="-25000" dirty="0"/>
              <a:t>2</a:t>
            </a:r>
            <a:r>
              <a:rPr lang="en-US" sz="1600" dirty="0"/>
              <a:t>)+h(G</a:t>
            </a:r>
            <a:r>
              <a:rPr lang="en-US" sz="1600" baseline="-25000" dirty="0"/>
              <a:t>2</a:t>
            </a:r>
            <a:r>
              <a:rPr lang="en-US" sz="1600" dirty="0"/>
              <a:t>) &amp; </a:t>
            </a:r>
            <a:r>
              <a:rPr lang="en-US" sz="1600" i="1" dirty="0"/>
              <a:t>h</a:t>
            </a:r>
            <a:r>
              <a:rPr lang="en-US" sz="1600" dirty="0"/>
              <a:t>(G</a:t>
            </a:r>
            <a:r>
              <a:rPr lang="en-US" sz="1600" baseline="-25000" dirty="0"/>
              <a:t>2</a:t>
            </a:r>
            <a:r>
              <a:rPr lang="en-US" sz="1600" dirty="0"/>
              <a:t>) = 0, since G</a:t>
            </a:r>
            <a:r>
              <a:rPr lang="en-US" sz="1600" baseline="-25000" dirty="0"/>
              <a:t>2</a:t>
            </a:r>
            <a:r>
              <a:rPr lang="en-US" sz="1600" dirty="0"/>
              <a:t> is a goal </a:t>
            </a:r>
          </a:p>
          <a:p>
            <a:pPr>
              <a:lnSpc>
                <a:spcPct val="90000"/>
              </a:lnSpc>
              <a:buFont typeface="Symbol" pitchFamily="18" charset="2"/>
              <a:buAutoNum type="arabicPeriod"/>
            </a:pPr>
            <a:r>
              <a:rPr lang="en-US" sz="1600" dirty="0"/>
              <a:t>f(G)   = g(G)		similarly</a:t>
            </a:r>
          </a:p>
          <a:p>
            <a:pPr>
              <a:lnSpc>
                <a:spcPct val="90000"/>
              </a:lnSpc>
              <a:buFont typeface="Symbol" pitchFamily="18" charset="2"/>
              <a:buAutoNum type="arabicPeriod"/>
            </a:pPr>
            <a:r>
              <a:rPr lang="en-US" sz="1600" dirty="0"/>
              <a:t>f(G</a:t>
            </a:r>
            <a:r>
              <a:rPr lang="en-US" sz="1600" baseline="-25000" dirty="0"/>
              <a:t>2</a:t>
            </a:r>
            <a:r>
              <a:rPr lang="en-US" sz="1600" dirty="0"/>
              <a:t>)  &gt; f(G)		from 1,2,3</a:t>
            </a:r>
          </a:p>
          <a:p>
            <a:pPr>
              <a:lnSpc>
                <a:spcPct val="90000"/>
              </a:lnSpc>
              <a:buFont typeface="Symbol" pitchFamily="18" charset="2"/>
              <a:buAutoNum type="arabicPeriod"/>
            </a:pPr>
            <a:endParaRPr lang="en-US" sz="1600" dirty="0"/>
          </a:p>
          <a:p>
            <a:pPr marL="0" indent="0">
              <a:lnSpc>
                <a:spcPct val="90000"/>
              </a:lnSpc>
              <a:buNone/>
            </a:pPr>
            <a:r>
              <a:rPr lang="en-US" sz="1600" dirty="0"/>
              <a:t>Also must show that G is added to the frontier before G</a:t>
            </a:r>
            <a:r>
              <a:rPr lang="en-US" sz="1600" baseline="-25000" dirty="0"/>
              <a:t>2</a:t>
            </a:r>
            <a:r>
              <a:rPr lang="en-US" sz="1600" dirty="0"/>
              <a:t> is expanded – see AIMA for argument in the case of Graph Search</a:t>
            </a:r>
          </a:p>
        </p:txBody>
      </p:sp>
      <p:sp>
        <p:nvSpPr>
          <p:cNvPr id="18436" name="Rectangle 2"/>
          <p:cNvSpPr>
            <a:spLocks noGrp="1" noChangeArrowheads="1"/>
          </p:cNvSpPr>
          <p:nvPr>
            <p:ph type="title"/>
          </p:nvPr>
        </p:nvSpPr>
        <p:spPr>
          <a:xfrm>
            <a:off x="685800" y="609600"/>
            <a:ext cx="8382000" cy="457200"/>
          </a:xfrm>
        </p:spPr>
        <p:txBody>
          <a:bodyPr/>
          <a:lstStyle/>
          <a:p>
            <a:r>
              <a:rPr lang="en-US" sz="2800" dirty="0"/>
              <a:t>Optimality of A</a:t>
            </a:r>
            <a:r>
              <a:rPr lang="en-US" sz="2800" baseline="30000" dirty="0"/>
              <a:t>*</a:t>
            </a:r>
            <a:r>
              <a:rPr lang="en-US" sz="2800" dirty="0"/>
              <a:t> using Tree-Search  (proof idea )</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79</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75382269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1" name="Slide Number Placeholder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p>
        </p:txBody>
      </p:sp>
      <p:sp>
        <p:nvSpPr>
          <p:cNvPr id="45062" name="Rectangle 2"/>
          <p:cNvSpPr>
            <a:spLocks noGrp="1" noChangeArrowheads="1"/>
          </p:cNvSpPr>
          <p:nvPr>
            <p:ph type="title"/>
          </p:nvPr>
        </p:nvSpPr>
        <p:spPr/>
        <p:txBody>
          <a:bodyPr/>
          <a:lstStyle/>
          <a:p>
            <a:r>
              <a:rPr lang="en-US"/>
              <a:t>Review: Breadth-first search</a:t>
            </a:r>
          </a:p>
        </p:txBody>
      </p:sp>
      <p:sp>
        <p:nvSpPr>
          <p:cNvPr id="45063" name="Rectangle 3"/>
          <p:cNvSpPr>
            <a:spLocks noGrp="1" noChangeArrowheads="1"/>
          </p:cNvSpPr>
          <p:nvPr>
            <p:ph type="body" idx="1"/>
          </p:nvPr>
        </p:nvSpPr>
        <p:spPr>
          <a:xfrm>
            <a:off x="304800" y="1524000"/>
            <a:ext cx="8458200" cy="4114800"/>
          </a:xfrm>
        </p:spPr>
        <p:txBody>
          <a:bodyPr/>
          <a:lstStyle/>
          <a:p>
            <a:r>
              <a:rPr lang="en-US" sz="2800" dirty="0" smtClean="0"/>
              <a:t>Strategy: </a:t>
            </a:r>
            <a:endParaRPr lang="en-US" sz="2800" dirty="0"/>
          </a:p>
          <a:p>
            <a:pPr lvl="1"/>
            <a:r>
              <a:rPr lang="en-US" sz="2400" dirty="0"/>
              <a:t>Expand </a:t>
            </a:r>
            <a:r>
              <a:rPr lang="en-US" sz="2400" i="1" dirty="0">
                <a:solidFill>
                  <a:schemeClr val="accent2"/>
                </a:solidFill>
              </a:rPr>
              <a:t>shallowest </a:t>
            </a:r>
            <a:r>
              <a:rPr lang="en-US" sz="2400" dirty="0"/>
              <a:t>unexpanded node</a:t>
            </a:r>
          </a:p>
          <a:p>
            <a:pPr lvl="1"/>
            <a:endParaRPr lang="en-US" sz="2400" dirty="0"/>
          </a:p>
          <a:p>
            <a:r>
              <a:rPr lang="en-US" sz="2800" u="sng" dirty="0"/>
              <a:t>Implementation:</a:t>
            </a:r>
          </a:p>
          <a:p>
            <a:pPr lvl="1"/>
            <a:r>
              <a:rPr lang="en-US" sz="2400" i="1" dirty="0">
                <a:solidFill>
                  <a:schemeClr val="accent2"/>
                </a:solidFill>
              </a:rPr>
              <a:t>frontier </a:t>
            </a:r>
            <a:r>
              <a:rPr lang="en-US" sz="2400" dirty="0"/>
              <a:t>is FIFO (First-In-First-Out) Queue:</a:t>
            </a:r>
          </a:p>
          <a:p>
            <a:pPr lvl="2"/>
            <a:r>
              <a:rPr lang="en-US" sz="2000" dirty="0"/>
              <a:t>Put successors at the </a:t>
            </a:r>
            <a:r>
              <a:rPr lang="en-US" sz="2000" i="1" dirty="0"/>
              <a:t>end </a:t>
            </a:r>
            <a:r>
              <a:rPr lang="en-US" sz="2000" dirty="0"/>
              <a:t>of </a:t>
            </a:r>
            <a:r>
              <a:rPr lang="en-US" sz="2000" i="1" dirty="0">
                <a:solidFill>
                  <a:schemeClr val="accent2"/>
                </a:solidFill>
              </a:rPr>
              <a:t>frontier </a:t>
            </a:r>
            <a:r>
              <a:rPr lang="en-US" sz="2000" dirty="0"/>
              <a:t>successor list.</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8</a:t>
            </a:fld>
            <a:endParaRPr lang="en-US" altLang="en-US"/>
          </a:p>
        </p:txBody>
      </p:sp>
      <p:pic>
        <p:nvPicPr>
          <p:cNvPr id="4" name="Picture 3"/>
          <p:cNvPicPr>
            <a:picLocks noChangeAspect="1"/>
          </p:cNvPicPr>
          <p:nvPr/>
        </p:nvPicPr>
        <p:blipFill>
          <a:blip r:embed="rId3"/>
          <a:stretch>
            <a:fillRect/>
          </a:stretch>
        </p:blipFill>
        <p:spPr>
          <a:xfrm>
            <a:off x="1981200" y="3459278"/>
            <a:ext cx="8070088" cy="4008322"/>
          </a:xfrm>
          <a:prstGeom prst="rect">
            <a:avLst/>
          </a:prstGeom>
        </p:spPr>
      </p:pic>
      <p:sp>
        <p:nvSpPr>
          <p:cNvPr id="5" name="TextBox 4"/>
          <p:cNvSpPr txBox="1"/>
          <p:nvPr/>
        </p:nvSpPr>
        <p:spPr bwMode="auto">
          <a:xfrm>
            <a:off x="0" y="6239119"/>
            <a:ext cx="3220945"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Image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389405866"/>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4" name="Rectangle 2"/>
          <p:cNvSpPr>
            <a:spLocks noGrp="1" noChangeArrowheads="1"/>
          </p:cNvSpPr>
          <p:nvPr>
            <p:ph type="title"/>
          </p:nvPr>
        </p:nvSpPr>
        <p:spPr/>
        <p:txBody>
          <a:bodyPr/>
          <a:lstStyle/>
          <a:p>
            <a:r>
              <a:rPr lang="en-US"/>
              <a:t>A* search, evaluation</a:t>
            </a:r>
          </a:p>
        </p:txBody>
      </p:sp>
      <p:sp>
        <p:nvSpPr>
          <p:cNvPr id="20485" name="Rectangle 3"/>
          <p:cNvSpPr>
            <a:spLocks noGrp="1" noChangeArrowheads="1"/>
          </p:cNvSpPr>
          <p:nvPr>
            <p:ph type="body" idx="1"/>
          </p:nvPr>
        </p:nvSpPr>
        <p:spPr>
          <a:xfrm>
            <a:off x="685800" y="1295400"/>
            <a:ext cx="8001000" cy="4572000"/>
          </a:xfrm>
        </p:spPr>
        <p:txBody>
          <a:bodyPr/>
          <a:lstStyle/>
          <a:p>
            <a:r>
              <a:rPr lang="en-US" sz="1800" dirty="0"/>
              <a:t>Completeness: YES</a:t>
            </a:r>
          </a:p>
          <a:p>
            <a:pPr lvl="1"/>
            <a:r>
              <a:rPr lang="en-US" sz="1600" dirty="0"/>
              <a:t>Since bands of increasing </a:t>
            </a:r>
            <a:r>
              <a:rPr lang="en-US" sz="1600" i="1" dirty="0"/>
              <a:t>f</a:t>
            </a:r>
            <a:r>
              <a:rPr lang="en-US" sz="1600" dirty="0"/>
              <a:t> are added</a:t>
            </a:r>
          </a:p>
          <a:p>
            <a:pPr lvl="1"/>
            <a:r>
              <a:rPr lang="en-US" sz="1600" dirty="0"/>
              <a:t>As long as </a:t>
            </a:r>
            <a:r>
              <a:rPr lang="en-US" sz="1600" i="1" dirty="0"/>
              <a:t>b </a:t>
            </a:r>
            <a:r>
              <a:rPr lang="en-US" sz="1600" dirty="0"/>
              <a:t>is finite</a:t>
            </a:r>
          </a:p>
          <a:p>
            <a:pPr lvl="2"/>
            <a:r>
              <a:rPr lang="en-US" sz="1600" dirty="0"/>
              <a:t>(guaranteeing that there aren’t infinitely many nodes n with </a:t>
            </a:r>
            <a:r>
              <a:rPr lang="en-US" sz="1600" i="1" dirty="0"/>
              <a:t>f (n) &lt; f(G) </a:t>
            </a:r>
            <a:r>
              <a:rPr lang="en-US" sz="1400" i="1" dirty="0"/>
              <a:t>)</a:t>
            </a:r>
          </a:p>
          <a:p>
            <a:endParaRPr lang="en-US" sz="1100" dirty="0"/>
          </a:p>
          <a:p>
            <a:r>
              <a:rPr lang="en-US" sz="1800" dirty="0"/>
              <a:t>Time complexity: Same as UCS worst case</a:t>
            </a:r>
          </a:p>
          <a:p>
            <a:pPr lvl="1"/>
            <a:r>
              <a:rPr lang="en-US" sz="1600" dirty="0"/>
              <a:t>Number of nodes expanded is still exponential in the length of the solution.</a:t>
            </a:r>
          </a:p>
          <a:p>
            <a:endParaRPr lang="en-US" sz="1200" dirty="0"/>
          </a:p>
          <a:p>
            <a:r>
              <a:rPr lang="en-US" sz="1800" dirty="0"/>
              <a:t>Space complexity: Same as UCS worst case</a:t>
            </a:r>
          </a:p>
          <a:p>
            <a:pPr lvl="1"/>
            <a:r>
              <a:rPr lang="en-US" sz="1700" dirty="0"/>
              <a:t>It keeps all generated nodes in memory so exponential </a:t>
            </a:r>
          </a:p>
          <a:p>
            <a:pPr lvl="1"/>
            <a:r>
              <a:rPr lang="en-US" sz="1700" dirty="0"/>
              <a:t>Hence space is the major problem not time</a:t>
            </a:r>
          </a:p>
          <a:p>
            <a:endParaRPr lang="en-US" sz="1100" dirty="0"/>
          </a:p>
          <a:p>
            <a:r>
              <a:rPr lang="en-US" sz="1800" dirty="0"/>
              <a:t>Optimality: YES</a:t>
            </a:r>
          </a:p>
          <a:p>
            <a:pPr lvl="1"/>
            <a:r>
              <a:rPr lang="en-US" sz="1700" dirty="0"/>
              <a:t>Cannot expand </a:t>
            </a:r>
            <a:r>
              <a:rPr lang="en-US" sz="1700" i="1" dirty="0"/>
              <a:t>f</a:t>
            </a:r>
            <a:r>
              <a:rPr lang="en-US" sz="1700" i="1" baseline="-25000" dirty="0"/>
              <a:t>i+1</a:t>
            </a:r>
            <a:r>
              <a:rPr lang="en-US" sz="1700" dirty="0"/>
              <a:t> until </a:t>
            </a:r>
            <a:r>
              <a:rPr lang="en-US" sz="1700" i="1" dirty="0"/>
              <a:t>f</a:t>
            </a:r>
            <a:r>
              <a:rPr lang="en-US" sz="1700" i="1" baseline="-25000" dirty="0"/>
              <a:t>i</a:t>
            </a:r>
            <a:r>
              <a:rPr lang="en-US" sz="1700" dirty="0"/>
              <a:t> is finished.</a:t>
            </a:r>
          </a:p>
          <a:p>
            <a:pPr lvl="1"/>
            <a:r>
              <a:rPr lang="en-US" sz="1700" dirty="0"/>
              <a:t>A* expands all nodes with </a:t>
            </a:r>
            <a:r>
              <a:rPr lang="en-US" sz="1700" i="1" dirty="0"/>
              <a:t>f(n)&lt; f(G)</a:t>
            </a:r>
            <a:endParaRPr lang="en-US" sz="1700" dirty="0"/>
          </a:p>
          <a:p>
            <a:pPr lvl="1"/>
            <a:r>
              <a:rPr lang="en-US" sz="1700" dirty="0"/>
              <a:t>A* expands one node with </a:t>
            </a:r>
            <a:r>
              <a:rPr lang="en-US" sz="1700" i="1" dirty="0"/>
              <a:t>f(n)=f(G)</a:t>
            </a:r>
            <a:endParaRPr lang="en-US" sz="1700" dirty="0"/>
          </a:p>
          <a:p>
            <a:pPr lvl="1"/>
            <a:r>
              <a:rPr lang="en-US" sz="1700" dirty="0"/>
              <a:t>A* expands no nodes with </a:t>
            </a:r>
            <a:r>
              <a:rPr lang="en-US" sz="1700" i="1" dirty="0"/>
              <a:t>f(n)&gt;f(G)</a:t>
            </a:r>
          </a:p>
          <a:p>
            <a:pPr lvl="1"/>
            <a:endParaRPr lang="en-US" sz="1600" dirty="0"/>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80</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915406716"/>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458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1858108"/>
            <a:ext cx="2068513"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Rectangle 2"/>
          <p:cNvSpPr>
            <a:spLocks noGrp="1" noChangeArrowheads="1"/>
          </p:cNvSpPr>
          <p:nvPr>
            <p:ph type="title"/>
          </p:nvPr>
        </p:nvSpPr>
        <p:spPr/>
        <p:txBody>
          <a:bodyPr/>
          <a:lstStyle/>
          <a:p>
            <a:r>
              <a:rPr lang="en-US" dirty="0"/>
              <a:t>Consistency </a:t>
            </a:r>
          </a:p>
        </p:txBody>
      </p:sp>
      <p:sp>
        <p:nvSpPr>
          <p:cNvPr id="24582" name="Rectangle 3"/>
          <p:cNvSpPr>
            <a:spLocks noGrp="1" noChangeArrowheads="1"/>
          </p:cNvSpPr>
          <p:nvPr>
            <p:ph type="body" idx="1"/>
          </p:nvPr>
        </p:nvSpPr>
        <p:spPr/>
        <p:txBody>
          <a:bodyPr/>
          <a:lstStyle/>
          <a:p>
            <a:pPr>
              <a:lnSpc>
                <a:spcPct val="80000"/>
              </a:lnSpc>
            </a:pPr>
            <a:r>
              <a:rPr lang="en-US" sz="2000" dirty="0"/>
              <a:t>A heuristic is </a:t>
            </a:r>
            <a:r>
              <a:rPr lang="en-US" sz="2000" i="1" dirty="0">
                <a:solidFill>
                  <a:schemeClr val="accent2"/>
                </a:solidFill>
              </a:rPr>
              <a:t>consistent </a:t>
            </a:r>
            <a:r>
              <a:rPr lang="en-US" sz="2000" dirty="0"/>
              <a:t>if</a:t>
            </a:r>
          </a:p>
          <a:p>
            <a:pPr>
              <a:lnSpc>
                <a:spcPct val="80000"/>
              </a:lnSpc>
            </a:pPr>
            <a:endParaRPr lang="en-US" sz="2000" dirty="0"/>
          </a:p>
          <a:p>
            <a:pPr>
              <a:lnSpc>
                <a:spcPct val="80000"/>
              </a:lnSpc>
            </a:pPr>
            <a:endParaRPr lang="en-US" sz="2000" dirty="0"/>
          </a:p>
          <a:p>
            <a:pPr>
              <a:lnSpc>
                <a:spcPct val="80000"/>
              </a:lnSpc>
            </a:pPr>
            <a:endParaRPr lang="en-US" sz="2000" dirty="0"/>
          </a:p>
          <a:p>
            <a:pPr>
              <a:lnSpc>
                <a:spcPct val="80000"/>
              </a:lnSpc>
            </a:pPr>
            <a:r>
              <a:rPr lang="en-US" sz="2000" dirty="0"/>
              <a:t>Consistency enforces that  h(n) is optimistic</a:t>
            </a:r>
          </a:p>
          <a:p>
            <a:pPr>
              <a:lnSpc>
                <a:spcPct val="80000"/>
              </a:lnSpc>
              <a:buFont typeface="Symbol" pitchFamily="18" charset="2"/>
              <a:buNone/>
            </a:pPr>
            <a:endParaRPr lang="en-US" sz="2000" dirty="0"/>
          </a:p>
          <a:p>
            <a:pPr>
              <a:lnSpc>
                <a:spcPct val="80000"/>
              </a:lnSpc>
              <a:buFont typeface="Symbol" pitchFamily="18" charset="2"/>
              <a:buNone/>
            </a:pPr>
            <a:endParaRPr lang="en-US" sz="2000" dirty="0"/>
          </a:p>
          <a:p>
            <a:pPr>
              <a:lnSpc>
                <a:spcPct val="80000"/>
              </a:lnSpc>
              <a:buFont typeface="Symbol" pitchFamily="18" charset="2"/>
              <a:buNone/>
            </a:pPr>
            <a:endParaRPr lang="en-US" sz="2000" dirty="0"/>
          </a:p>
          <a:p>
            <a:pPr>
              <a:lnSpc>
                <a:spcPct val="80000"/>
              </a:lnSpc>
              <a:buFont typeface="Symbol" pitchFamily="18" charset="2"/>
              <a:buNone/>
            </a:pPr>
            <a:endParaRPr lang="en-US" sz="2000" dirty="0"/>
          </a:p>
          <a:p>
            <a:pPr>
              <a:lnSpc>
                <a:spcPct val="80000"/>
              </a:lnSpc>
              <a:buFont typeface="Symbol" pitchFamily="18" charset="2"/>
              <a:buNone/>
            </a:pPr>
            <a:r>
              <a:rPr lang="en-US" sz="2000" dirty="0"/>
              <a:t>Theorem: if h(n) is consistent, </a:t>
            </a:r>
            <a:r>
              <a:rPr lang="en-US" sz="2000" i="1" dirty="0">
                <a:solidFill>
                  <a:schemeClr val="accent2"/>
                </a:solidFill>
              </a:rPr>
              <a:t>A* using Graph-Search</a:t>
            </a:r>
          </a:p>
          <a:p>
            <a:pPr>
              <a:lnSpc>
                <a:spcPct val="80000"/>
              </a:lnSpc>
              <a:buFont typeface="Symbol" pitchFamily="18" charset="2"/>
              <a:buNone/>
            </a:pPr>
            <a:r>
              <a:rPr lang="en-US" sz="2000" i="1" dirty="0">
                <a:solidFill>
                  <a:schemeClr val="accent2"/>
                </a:solidFill>
              </a:rPr>
              <a:t>is optimal</a:t>
            </a:r>
          </a:p>
          <a:p>
            <a:pPr>
              <a:lnSpc>
                <a:spcPct val="80000"/>
              </a:lnSpc>
              <a:buFont typeface="Symbol" pitchFamily="18" charset="2"/>
              <a:buNone/>
            </a:pPr>
            <a:endParaRPr lang="en-US" sz="2000" i="1" dirty="0">
              <a:solidFill>
                <a:schemeClr val="accent2"/>
              </a:solidFill>
            </a:endParaRPr>
          </a:p>
          <a:p>
            <a:pPr>
              <a:lnSpc>
                <a:spcPct val="80000"/>
              </a:lnSpc>
              <a:buFont typeface="Symbol" pitchFamily="18" charset="2"/>
              <a:buNone/>
            </a:pPr>
            <a:r>
              <a:rPr lang="en-US" sz="2800" i="1" dirty="0">
                <a:solidFill>
                  <a:schemeClr val="accent2"/>
                </a:solidFill>
              </a:rPr>
              <a:t>See book for details</a:t>
            </a:r>
          </a:p>
        </p:txBody>
      </p:sp>
      <p:graphicFrame>
        <p:nvGraphicFramePr>
          <p:cNvPr id="24583" name="Object 2"/>
          <p:cNvGraphicFramePr>
            <a:graphicFrameLocks noChangeAspect="1"/>
          </p:cNvGraphicFramePr>
          <p:nvPr/>
        </p:nvGraphicFramePr>
        <p:xfrm>
          <a:off x="1371600" y="1752600"/>
          <a:ext cx="2895600" cy="327025"/>
        </p:xfrm>
        <a:graphic>
          <a:graphicData uri="http://schemas.openxmlformats.org/presentationml/2006/ole">
            <mc:AlternateContent xmlns:mc="http://schemas.openxmlformats.org/markup-compatibility/2006">
              <mc:Choice xmlns:v="urn:schemas-microsoft-com:vml" Requires="v">
                <p:oleObj spid="_x0000_s4186" name="Equation" r:id="rId5" imgW="1460500" imgH="165100" progId="Equation.3">
                  <p:embed/>
                </p:oleObj>
              </mc:Choice>
              <mc:Fallback>
                <p:oleObj name="Equation" r:id="rId5" imgW="1460500" imgH="165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1752600"/>
                        <a:ext cx="2895600" cy="32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585" name="Text Box 7"/>
          <p:cNvSpPr txBox="1">
            <a:spLocks noChangeArrowheads="1"/>
          </p:cNvSpPr>
          <p:nvPr/>
        </p:nvSpPr>
        <p:spPr bwMode="auto">
          <a:xfrm>
            <a:off x="5181600" y="1400908"/>
            <a:ext cx="2514600" cy="53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2075" tIns="46038" rIns="92075" bIns="46038">
            <a:spAutoFit/>
          </a:bodyPr>
          <a:lstStyle>
            <a:lvl1pPr marL="342900" indent="-342900">
              <a:defRPr sz="3200">
                <a:solidFill>
                  <a:schemeClr val="tx1"/>
                </a:solidFill>
                <a:latin typeface="Times New Roman" pitchFamily="18" charset="0"/>
                <a:cs typeface="Arial" pitchFamily="34" charset="0"/>
              </a:defRPr>
            </a:lvl1pPr>
            <a:lvl2pPr marL="742950" indent="-285750">
              <a:defRPr sz="3200">
                <a:solidFill>
                  <a:schemeClr val="tx1"/>
                </a:solidFill>
                <a:latin typeface="Times New Roman" pitchFamily="18" charset="0"/>
                <a:cs typeface="Arial" pitchFamily="34" charset="0"/>
              </a:defRPr>
            </a:lvl2pPr>
            <a:lvl3pPr marL="1143000" indent="-228600">
              <a:defRPr sz="3200">
                <a:solidFill>
                  <a:schemeClr val="tx1"/>
                </a:solidFill>
                <a:latin typeface="Times New Roman" pitchFamily="18" charset="0"/>
                <a:cs typeface="Arial" pitchFamily="34" charset="0"/>
              </a:defRPr>
            </a:lvl3pPr>
            <a:lvl4pPr marL="1600200" indent="-228600">
              <a:defRPr sz="3200">
                <a:solidFill>
                  <a:schemeClr val="tx1"/>
                </a:solidFill>
                <a:latin typeface="Times New Roman" pitchFamily="18" charset="0"/>
                <a:cs typeface="Arial" pitchFamily="34" charset="0"/>
              </a:defRPr>
            </a:lvl4pPr>
            <a:lvl5pPr marL="2057400" indent="-22860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nSpc>
                <a:spcPct val="90000"/>
              </a:lnSpc>
              <a:spcBef>
                <a:spcPct val="50000"/>
              </a:spcBef>
              <a:buClr>
                <a:srgbClr val="000099"/>
              </a:buClr>
              <a:buSzPct val="100000"/>
              <a:buFont typeface="Symbol" pitchFamily="18" charset="2"/>
              <a:buNone/>
            </a:pPr>
            <a:r>
              <a:rPr lang="en-US" sz="1600" b="1" i="1" dirty="0">
                <a:solidFill>
                  <a:schemeClr val="accent2"/>
                </a:solidFill>
                <a:latin typeface="Arial" pitchFamily="34" charset="0"/>
              </a:rPr>
              <a:t>Cost of getting from n to n’ by any action a</a:t>
            </a:r>
          </a:p>
        </p:txBody>
      </p:sp>
      <p:sp>
        <p:nvSpPr>
          <p:cNvPr id="24586" name="Line 8"/>
          <p:cNvSpPr>
            <a:spLocks noChangeShapeType="1"/>
          </p:cNvSpPr>
          <p:nvPr/>
        </p:nvSpPr>
        <p:spPr bwMode="auto">
          <a:xfrm>
            <a:off x="6096000" y="2010508"/>
            <a:ext cx="1066800" cy="68580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lIns="92075" tIns="46038" rIns="92075" bIns="46038"/>
          <a:lstStyle/>
          <a:p>
            <a:endParaRPr lang="en-US"/>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81</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144748890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4" name="Rectangle 2"/>
          <p:cNvSpPr>
            <a:spLocks noGrp="1" noChangeArrowheads="1"/>
          </p:cNvSpPr>
          <p:nvPr>
            <p:ph type="title"/>
          </p:nvPr>
        </p:nvSpPr>
        <p:spPr/>
        <p:txBody>
          <a:bodyPr/>
          <a:lstStyle/>
          <a:p>
            <a:r>
              <a:rPr lang="en-US"/>
              <a:t>Review: Depth-first search</a:t>
            </a:r>
          </a:p>
        </p:txBody>
      </p:sp>
      <p:sp>
        <p:nvSpPr>
          <p:cNvPr id="53255" name="Rectangle 3"/>
          <p:cNvSpPr>
            <a:spLocks noGrp="1" noChangeArrowheads="1"/>
          </p:cNvSpPr>
          <p:nvPr>
            <p:ph type="body" idx="1"/>
          </p:nvPr>
        </p:nvSpPr>
        <p:spPr>
          <a:xfrm>
            <a:off x="304800" y="1524000"/>
            <a:ext cx="8458200" cy="4114800"/>
          </a:xfrm>
        </p:spPr>
        <p:txBody>
          <a:bodyPr/>
          <a:lstStyle/>
          <a:p>
            <a:r>
              <a:rPr lang="en-US" sz="2800" dirty="0" smtClean="0"/>
              <a:t>Strategy: </a:t>
            </a:r>
            <a:endParaRPr lang="en-US" sz="2800" dirty="0"/>
          </a:p>
          <a:p>
            <a:pPr lvl="1"/>
            <a:r>
              <a:rPr lang="en-US" sz="2400" dirty="0"/>
              <a:t>Expand </a:t>
            </a:r>
            <a:r>
              <a:rPr lang="en-US" sz="2400" i="1" dirty="0">
                <a:solidFill>
                  <a:schemeClr val="accent2"/>
                </a:solidFill>
              </a:rPr>
              <a:t>deepest </a:t>
            </a:r>
            <a:r>
              <a:rPr lang="en-US" sz="2400" dirty="0"/>
              <a:t>unexpanded node</a:t>
            </a:r>
          </a:p>
          <a:p>
            <a:pPr lvl="1"/>
            <a:endParaRPr lang="en-US" sz="2400" dirty="0"/>
          </a:p>
          <a:p>
            <a:r>
              <a:rPr lang="en-US" sz="2800" u="sng" dirty="0"/>
              <a:t>Implementation:</a:t>
            </a:r>
          </a:p>
          <a:p>
            <a:pPr lvl="1"/>
            <a:r>
              <a:rPr lang="en-US" sz="2400" i="1" dirty="0">
                <a:solidFill>
                  <a:schemeClr val="accent2"/>
                </a:solidFill>
              </a:rPr>
              <a:t>frontier </a:t>
            </a:r>
            <a:r>
              <a:rPr lang="en-US" sz="2400" dirty="0"/>
              <a:t>is LIFO (Last-In-First-Out) Queue:</a:t>
            </a:r>
          </a:p>
          <a:p>
            <a:pPr lvl="2"/>
            <a:r>
              <a:rPr lang="en-US" sz="2000" dirty="0"/>
              <a:t>Put successors at the </a:t>
            </a:r>
            <a:r>
              <a:rPr lang="en-US" sz="2000" i="1" dirty="0"/>
              <a:t>front </a:t>
            </a:r>
            <a:r>
              <a:rPr lang="en-US" sz="2000" dirty="0"/>
              <a:t>of </a:t>
            </a:r>
            <a:r>
              <a:rPr lang="en-US" sz="2000" i="1" dirty="0">
                <a:solidFill>
                  <a:schemeClr val="accent2"/>
                </a:solidFill>
              </a:rPr>
              <a:t>frontier </a:t>
            </a:r>
            <a:r>
              <a:rPr lang="en-US" sz="2000" dirty="0"/>
              <a:t>successor list.</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9</a:t>
            </a:fld>
            <a:endParaRPr lang="en-US" altLang="en-US"/>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63686" y="2895600"/>
            <a:ext cx="5941423" cy="4457227"/>
          </a:xfrm>
          <a:prstGeom prst="rect">
            <a:avLst/>
          </a:prstGeom>
          <a:noFill/>
        </p:spPr>
      </p:pic>
      <p:sp>
        <p:nvSpPr>
          <p:cNvPr id="7" name="TextBox 6"/>
          <p:cNvSpPr txBox="1"/>
          <p:nvPr/>
        </p:nvSpPr>
        <p:spPr bwMode="auto">
          <a:xfrm>
            <a:off x="0" y="6239119"/>
            <a:ext cx="3220945"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Image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652006492"/>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10;\textcolor{BrickRed}{0 \le h(n) \le h^*(n)}&#10;\]&#10;\end{document}&#10;"/>
  <p:tag name="FILENAME" val="txp_fig"/>
  <p:tag name="FORMAT" val="png16m"/>
  <p:tag name="RES" val="1200"/>
  <p:tag name="BLEND" val="0"/>
  <p:tag name="TRANSPARENT" val="0"/>
  <p:tag name="TBUG" val="0"/>
  <p:tag name="ALLOWFS" val="0"/>
  <p:tag name="ORIGWIDTH" val="163"/>
  <p:tag name="PICTUREFILESIZE" val="13184"/>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A) &lt; f(B)&#10;\]&#10;\end{document}&#10;"/>
  <p:tag name="FILENAME" val="txp_fig"/>
  <p:tag name="FORMAT" val="pngmono"/>
  <p:tag name="RES" val="1200"/>
  <p:tag name="BLEND" val="0"/>
  <p:tag name="TRANSPARENT" val="0"/>
  <p:tag name="TBUG" val="0"/>
  <p:tag name="ALLOWFS" val="0"/>
  <p:tag name="ORIGWIDTH" val="121"/>
  <p:tag name="PICTUREFILESIZE" val="6779"/>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g(A) &lt; g(B)&#10;\]&#10;\end{document}&#10;"/>
  <p:tag name="FILENAME" val="txp_fig"/>
  <p:tag name="FORMAT" val="pngmono"/>
  <p:tag name="RES" val="1200"/>
  <p:tag name="BLEND" val="0"/>
  <p:tag name="TRANSPARENT" val="0"/>
  <p:tag name="TBUG" val="0"/>
  <p:tag name="ALLOWFS" val="0"/>
  <p:tag name="ORIGWIDTH" val="120"/>
  <p:tag name="PICTUREFILESIZE" val="6456"/>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824"/>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10;\textcolor{BrickRed}{f(n) \le f(A) &lt; f(B)}&#10;\]&#10;\end{document}&#10;"/>
  <p:tag name="FILENAME" val="txp_fig"/>
  <p:tag name="FORMAT" val="png16m"/>
  <p:tag name="RES" val="1200"/>
  <p:tag name="BLEND" val="0"/>
  <p:tag name="TRANSPARENT" val="0"/>
  <p:tag name="TBUG" val="0"/>
  <p:tag name="ALLOWFS" val="0"/>
  <p:tag name="ORIGWIDTH" val="195"/>
  <p:tag name="PICTUREFILESIZE" val="14669"/>
</p:tagLst>
</file>

<file path=ppt/tags/tag1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824"/>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BrickRed}{h^*(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51"/>
  <p:tag name="PICTUREFILESIZE" val="5988"/>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n) = g(n) + h(n)&#10;\]&#10;\end{document}&#10;"/>
  <p:tag name="FILENAME" val="txp_fig"/>
  <p:tag name="FORMAT" val="pngmono"/>
  <p:tag name="RES" val="1200"/>
  <p:tag name="BLEND" val="0"/>
  <p:tag name="TRANSPARENT" val="0"/>
  <p:tag name="TBUG" val="0"/>
  <p:tag name="ALLOWFS" val="0"/>
  <p:tag name="ORIGWIDTH" val="189"/>
  <p:tag name="PICTUREFILESIZE" val="9428"/>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n) \le g(A)&#10;\]&#10;\end{document}&#10;"/>
  <p:tag name="FILENAME" val="txp_fig"/>
  <p:tag name="FORMAT" val="pngmono"/>
  <p:tag name="RES" val="1200"/>
  <p:tag name="BLEND" val="0"/>
  <p:tag name="TRANSPARENT" val="0"/>
  <p:tag name="TBUG" val="0"/>
  <p:tag name="ALLOWFS" val="0"/>
  <p:tag name="ORIGWIDTH" val="117"/>
  <p:tag name="PICTUREFILESIZE" val="6742"/>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824"/>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g(A) = f(A)&#10;\]&#10;\end{document}&#10;"/>
  <p:tag name="FILENAME" val="txp_fig"/>
  <p:tag name="FORMAT" val="pngmono"/>
  <p:tag name="RES" val="1200"/>
  <p:tag name="BLEND" val="0"/>
  <p:tag name="TRANSPARENT" val="0"/>
  <p:tag name="TBUG" val="0"/>
  <p:tag name="ALLOWFS" val="0"/>
  <p:tag name="ORIGWIDTH" val="122"/>
  <p:tag name="PICTUREFILESIZE" val="6275"/>
</p:tagLst>
</file>

<file path=ppt/theme/theme1.xml><?xml version="1.0" encoding="utf-8"?>
<a:theme xmlns:a="http://schemas.openxmlformats.org/drawingml/2006/main" name="2_bbn-upenn">
  <a:themeElements>
    <a:clrScheme name="Custom 3">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00000"/>
      </a:hlink>
      <a:folHlink>
        <a:srgbClr val="C0C0C0"/>
      </a:folHlink>
    </a:clrScheme>
    <a:fontScheme name="2_bbn-upen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Times New Roman" pitchFamily="18"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Times New Roman" pitchFamily="18" charset="0"/>
            <a:cs typeface="Arial" charset="0"/>
          </a:defRPr>
        </a:defPPr>
      </a:lstStyle>
    </a:lnDef>
  </a:objectDefaults>
  <a:extraClrSchemeLst>
    <a:extraClrScheme>
      <a:clrScheme name="2_bbn-upen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bbn-upen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2_bbn-upenn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bbn-upenn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bbn-upenn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bbn-upen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2_bbn-upenn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penn-07</Template>
  <TotalTime>3220</TotalTime>
  <Words>4706</Words>
  <Application>Microsoft Macintosh PowerPoint</Application>
  <PresentationFormat>On-screen Show (4:3)</PresentationFormat>
  <Paragraphs>941</Paragraphs>
  <Slides>81</Slides>
  <Notes>68</Notes>
  <HiddenSlides>14</HiddenSlides>
  <MMClips>5</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81</vt:i4>
      </vt:variant>
    </vt:vector>
  </HeadingPairs>
  <TitlesOfParts>
    <vt:vector size="93" baseType="lpstr">
      <vt:lpstr>Arial Black</vt:lpstr>
      <vt:lpstr>Calibri</vt:lpstr>
      <vt:lpstr>Helvetica</vt:lpstr>
      <vt:lpstr>Mangal</vt:lpstr>
      <vt:lpstr>Symbol</vt:lpstr>
      <vt:lpstr>Times</vt:lpstr>
      <vt:lpstr>Times New Roman</vt:lpstr>
      <vt:lpstr>Wingdings</vt:lpstr>
      <vt:lpstr>굴림</vt:lpstr>
      <vt:lpstr>Arial</vt:lpstr>
      <vt:lpstr>2_bbn-upenn</vt:lpstr>
      <vt:lpstr>Equation</vt:lpstr>
      <vt:lpstr> Informed Search  </vt:lpstr>
      <vt:lpstr>Supplemental Reading</vt:lpstr>
      <vt:lpstr>Reminder – HW 2 has been released</vt:lpstr>
      <vt:lpstr>Review: Search problem definition</vt:lpstr>
      <vt:lpstr>Review: Useful Concepts</vt:lpstr>
      <vt:lpstr>Review: Tree search</vt:lpstr>
      <vt:lpstr>Review: Search Strategies</vt:lpstr>
      <vt:lpstr>Review: Breadth-first search</vt:lpstr>
      <vt:lpstr>Review: Depth-first search</vt:lpstr>
      <vt:lpstr>Breadth first search</vt:lpstr>
      <vt:lpstr>Depth first search</vt:lpstr>
      <vt:lpstr>Fringe Strategies with One Queue</vt:lpstr>
      <vt:lpstr>Pathfinding in Games</vt:lpstr>
      <vt:lpstr>Pathfinding in Games</vt:lpstr>
      <vt:lpstr>Pathfinding in Games</vt:lpstr>
      <vt:lpstr>Pathfinding in Games</vt:lpstr>
      <vt:lpstr>Breadth First Search</vt:lpstr>
      <vt:lpstr>BFS in 10 lines of Python</vt:lpstr>
      <vt:lpstr>Finding the shortest path</vt:lpstr>
      <vt:lpstr>Finding the shortest path</vt:lpstr>
      <vt:lpstr>Finding the shortest path</vt:lpstr>
      <vt:lpstr>“Uniform Cost” Search</vt:lpstr>
      <vt:lpstr>Motivation: Romanian Map Problem</vt:lpstr>
      <vt:lpstr>g(N):  the path cost function</vt:lpstr>
      <vt:lpstr>Uniform-cost search (UCS)</vt:lpstr>
      <vt:lpstr>Shape of Search</vt:lpstr>
      <vt:lpstr>Uniform Cost Search</vt:lpstr>
      <vt:lpstr>Complexity of UCS</vt:lpstr>
      <vt:lpstr>Summary of algorithms (for notes)</vt:lpstr>
      <vt:lpstr>Outline for today’s lecture</vt:lpstr>
      <vt:lpstr>Is Uniform Cost Search the best we can do? Consider finding a route from Bucharest to Arad..  </vt:lpstr>
      <vt:lpstr>Is Uniform Cost Search the best we can do? Consider finding a route from Bucharest to Arad..  </vt:lpstr>
      <vt:lpstr>A Better Idea… </vt:lpstr>
      <vt:lpstr>Simple, useful estimate heuristic:          straight-line distances</vt:lpstr>
      <vt:lpstr>Heuristic (estimate) functions</vt:lpstr>
      <vt:lpstr>Outline for today’s lecture</vt:lpstr>
      <vt:lpstr>Review: Best-first search</vt:lpstr>
      <vt:lpstr>Greedy best-first search: f(n) = h(n) </vt:lpstr>
      <vt:lpstr>Greedy best-first search </vt:lpstr>
      <vt:lpstr>BFS v. Greedy Best-First Search</vt:lpstr>
      <vt:lpstr>Greedy best-first search example</vt:lpstr>
      <vt:lpstr>Greedy best-first search example</vt:lpstr>
      <vt:lpstr>Greedy best-first search example</vt:lpstr>
      <vt:lpstr>Greedy best-first search example</vt:lpstr>
      <vt:lpstr>Properties of greedy best-first search</vt:lpstr>
      <vt:lpstr>BFS v. Greedy Best-First Search</vt:lpstr>
      <vt:lpstr>Properties of greedy best-first search</vt:lpstr>
      <vt:lpstr>Properties of greedy best-first search</vt:lpstr>
      <vt:lpstr>IF TIME</vt:lpstr>
      <vt:lpstr>A* search</vt:lpstr>
      <vt:lpstr>Key concept: Admissible heuristics</vt:lpstr>
      <vt:lpstr>A* is optimal with admissible heruistic</vt:lpstr>
      <vt:lpstr>Idea: Admissibility</vt:lpstr>
      <vt:lpstr>A* search example</vt:lpstr>
      <vt:lpstr>A* search example</vt:lpstr>
      <vt:lpstr>A* search example</vt:lpstr>
      <vt:lpstr>A* search example</vt:lpstr>
      <vt:lpstr>A* search example</vt:lpstr>
      <vt:lpstr>A* search example</vt:lpstr>
      <vt:lpstr>Outline for today’s lecture</vt:lpstr>
      <vt:lpstr>Heuristic functions</vt:lpstr>
      <vt:lpstr>Example Admissible heuristics</vt:lpstr>
      <vt:lpstr>Relaxed problems</vt:lpstr>
      <vt:lpstr>Defining Heuristics: h(n)</vt:lpstr>
      <vt:lpstr>Dominance: A metric on better heuristics</vt:lpstr>
      <vt:lpstr>The best and worst admissible heuristics</vt:lpstr>
      <vt:lpstr>Optimality of A* Tree Search</vt:lpstr>
      <vt:lpstr>Admissibility</vt:lpstr>
      <vt:lpstr>Admissible Heuristics</vt:lpstr>
      <vt:lpstr>Optimality of A* Tree Search</vt:lpstr>
      <vt:lpstr>Optimality of A* Tree Search: Blocking</vt:lpstr>
      <vt:lpstr>Optimality of A* Tree Search: Blocking</vt:lpstr>
      <vt:lpstr>Optimality of A* Tree Search: Blocking</vt:lpstr>
      <vt:lpstr>Properties of A*</vt:lpstr>
      <vt:lpstr>Properties of A*</vt:lpstr>
      <vt:lpstr>UCS vs A* Contours</vt:lpstr>
      <vt:lpstr>A* Applications</vt:lpstr>
      <vt:lpstr>Optimality of A*  (intuitive)</vt:lpstr>
      <vt:lpstr>Optimality of A* using Tree-Search  (proof idea )</vt:lpstr>
      <vt:lpstr>A* search, evaluation</vt:lpstr>
      <vt:lpstr>Consistency </vt:lpstr>
    </vt:vector>
  </TitlesOfParts>
  <Company>ULB</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1: informed search</dc:title>
  <dc:creator>ikke dikke</dc:creator>
  <cp:lastModifiedBy>Callison-Burch, Christopher</cp:lastModifiedBy>
  <cp:revision>810</cp:revision>
  <cp:lastPrinted>2019-09-12T17:23:51Z</cp:lastPrinted>
  <dcterms:created xsi:type="dcterms:W3CDTF">2004-10-10T08:59:46Z</dcterms:created>
  <dcterms:modified xsi:type="dcterms:W3CDTF">2019-09-17T13:33:31Z</dcterms:modified>
</cp:coreProperties>
</file>